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 id="2147483659" r:id="rId2"/>
    <p:sldMasterId id="2147483671" r:id="rId3"/>
  </p:sldMasterIdLst>
  <p:notesMasterIdLst>
    <p:notesMasterId r:id="rId29"/>
  </p:notesMasterIdLst>
  <p:sldIdLst>
    <p:sldId id="295" r:id="rId4"/>
    <p:sldId id="397" r:id="rId5"/>
    <p:sldId id="362" r:id="rId6"/>
    <p:sldId id="260" r:id="rId7"/>
    <p:sldId id="363" r:id="rId8"/>
    <p:sldId id="364" r:id="rId9"/>
    <p:sldId id="365" r:id="rId10"/>
    <p:sldId id="366" r:id="rId11"/>
    <p:sldId id="367" r:id="rId12"/>
    <p:sldId id="368" r:id="rId13"/>
    <p:sldId id="369" r:id="rId14"/>
    <p:sldId id="370" r:id="rId15"/>
    <p:sldId id="371" r:id="rId16"/>
    <p:sldId id="372" r:id="rId17"/>
    <p:sldId id="373" r:id="rId18"/>
    <p:sldId id="296" r:id="rId19"/>
    <p:sldId id="298" r:id="rId20"/>
    <p:sldId id="299" r:id="rId21"/>
    <p:sldId id="300" r:id="rId22"/>
    <p:sldId id="301" r:id="rId23"/>
    <p:sldId id="302" r:id="rId24"/>
    <p:sldId id="303" r:id="rId25"/>
    <p:sldId id="304" r:id="rId26"/>
    <p:sldId id="305" r:id="rId27"/>
    <p:sldId id="306" r:id="rId28"/>
  </p:sldIdLst>
  <p:sldSz cx="9144000" cy="5143500" type="screen16x9"/>
  <p:notesSz cx="6858000" cy="9144000"/>
  <p:embeddedFontLst>
    <p:embeddedFont>
      <p:font typeface="Fira Sans Light" panose="020F0502020204030204" pitchFamily="34" charset="0"/>
      <p:regular r:id="rId30"/>
      <p:bold r:id="rId31"/>
      <p:italic r:id="rId32"/>
      <p:boldItalic r:id="rId33"/>
    </p:embeddedFont>
    <p:embeddedFont>
      <p:font typeface="Fira Sans Medium" panose="020F0502020204030204" pitchFamily="34" charset="0"/>
      <p:regular r:id="rId34"/>
      <p:bold r:id="rId35"/>
      <p:italic r:id="rId36"/>
      <p:boldItalic r:id="rId37"/>
    </p:embeddedFont>
    <p:embeddedFont>
      <p:font typeface="Fira Sans SemiBold" panose="020F0502020204030204" pitchFamily="34" charset="0"/>
      <p:regular r:id="rId38"/>
      <p:bold r:id="rId39"/>
      <p:italic r:id="rId40"/>
      <p:boldItalic r:id="rId41"/>
    </p:embeddedFont>
    <p:embeddedFont>
      <p:font typeface="Trebuchet MS" panose="020B060302020202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Opening Section" id="{47ED0F9A-0609-3B46-845C-5C389C5F3DC2}">
          <p14:sldIdLst>
            <p14:sldId id="295"/>
            <p14:sldId id="397"/>
          </p14:sldIdLst>
        </p14:section>
        <p14:section name="Section 1: 12 Disruptive Church Trends That Wiill Rule 2022" id="{242A47AC-2D6A-8F4B-8270-59B2CC15170A}">
          <p14:sldIdLst>
            <p14:sldId id="362"/>
            <p14:sldId id="260"/>
            <p14:sldId id="363"/>
            <p14:sldId id="364"/>
            <p14:sldId id="365"/>
            <p14:sldId id="366"/>
            <p14:sldId id="367"/>
            <p14:sldId id="368"/>
            <p14:sldId id="369"/>
            <p14:sldId id="370"/>
            <p14:sldId id="371"/>
            <p14:sldId id="372"/>
            <p14:sldId id="373"/>
          </p14:sldIdLst>
        </p14:section>
        <p14:section name="Section 2: How to Grow Your Church" id="{E95F74B0-F200-224F-8C39-9542202B8DC5}">
          <p14:sldIdLst>
            <p14:sldId id="296"/>
            <p14:sldId id="298"/>
            <p14:sldId id="299"/>
            <p14:sldId id="300"/>
            <p14:sldId id="301"/>
            <p14:sldId id="302"/>
            <p14:sldId id="303"/>
            <p14:sldId id="304"/>
            <p14:sldId id="305"/>
            <p14:sldId id="306"/>
          </p14:sldIdLst>
        </p14:section>
        <p14:section name="Section 3:   Reasons you may NOT be part of the Future Church" id="{84185C9D-EDE0-B940-89F0-B06EABB34F4A}">
          <p14:sldIdLst/>
        </p14:section>
        <p14:section name="Section 4:  You Know You Need a Sabbatical When..." id="{8764569B-9C22-1C4F-B7FF-7810B39802DE}">
          <p14:sldIdLst/>
        </p14:section>
        <p14:section name="Section 5: What's After Leaving Ministry" id="{86E7534F-1E93-964B-A7F9-B3F66AFA5B0C}">
          <p14:sldIdLst/>
        </p14:section>
        <p14:section name="Section 6: 8 Quits" id="{9F4703FC-D127-E44F-9881-5DCFA352D13A}">
          <p14:sldIdLst/>
        </p14:section>
        <p14:section name="Last section: Martha Credentials" id="{4F08DB4D-3834-124C-8615-D4461079D1C0}">
          <p14:sldIdLst/>
        </p14:section>
        <p14:section name="Misc slides" id="{066F1CF9-FA6B-2A4F-8DF9-44980A30E915}">
          <p14:sldIdLst/>
        </p14:section>
        <p14:section name="Template slides" id="{F57634FC-3CEA-EE47-88DA-19BFC03074C6}">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Buehrens" initials="DB" lastIdx="1" clrIdx="0">
    <p:extLst>
      <p:ext uri="{19B8F6BF-5375-455C-9EA6-DF929625EA0E}">
        <p15:presenceInfo xmlns:p15="http://schemas.microsoft.com/office/powerpoint/2012/main" userId="a9761f5f12bae6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4C00"/>
    <a:srgbClr val="237994"/>
    <a:srgbClr val="995125"/>
    <a:srgbClr val="653416"/>
    <a:srgbClr val="6F2D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00860D-6354-4378-A09D-8DFCC888E2C9}">
  <a:tblStyle styleId="{9800860D-6354-4378-A09D-8DFCC888E2C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F3F8801-1707-46FC-A2A7-8ED0A2465BAC}"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33260"/>
  </p:normalViewPr>
  <p:slideViewPr>
    <p:cSldViewPr snapToGrid="0" snapToObjects="1">
      <p:cViewPr varScale="1">
        <p:scale>
          <a:sx n="37" d="100"/>
          <a:sy n="37" d="100"/>
        </p:scale>
        <p:origin x="2189" y="3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0.fntdata"/><Relationship Id="rId21" Type="http://schemas.openxmlformats.org/officeDocument/2006/relationships/slide" Target="slides/slide18.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notesMaster" Target="notesMasters/notesMaster1.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areynieuwhof.com/7-disruptive-church-trends-that-will-rule-2018/"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ews.gallup.com/poll/341963/church-membership-falls-below-majority-first-time.aspx"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religionnews.com/2021/10/14/study-attendance-at-small-and-midsize-us-congregations-is-hemorrhagin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areynieuwhof.com/the-false-debate-between-online-and-in-person-church-how-to-plan-for-an-uncertain-futur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KEYNOTE TUESDAY</a:t>
            </a:r>
          </a:p>
        </p:txBody>
      </p:sp>
    </p:spTree>
    <p:extLst>
      <p:ext uri="{BB962C8B-B14F-4D97-AF65-F5344CB8AC3E}">
        <p14:creationId xmlns:p14="http://schemas.microsoft.com/office/powerpoint/2010/main" val="3634694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400" b="1" i="0" u="none" strike="noStrike" cap="none" dirty="0">
                <a:solidFill>
                  <a:srgbClr val="000000"/>
                </a:solidFill>
                <a:effectLst/>
                <a:latin typeface="Arial"/>
                <a:ea typeface="Arial"/>
                <a:cs typeface="Arial"/>
                <a:sym typeface="Arial"/>
              </a:rPr>
              <a:t>For a few years in this Church trends series, I’ve flagged the longing people have for </a:t>
            </a:r>
            <a:r>
              <a:rPr lang="en-US" sz="1400" b="1" i="0" u="none" strike="noStrike" cap="none" dirty="0">
                <a:solidFill>
                  <a:srgbClr val="000000"/>
                </a:solidFill>
                <a:effectLst/>
                <a:latin typeface="Arial"/>
                <a:ea typeface="Arial"/>
                <a:cs typeface="Arial"/>
                <a:sym typeface="Arial"/>
                <a:hlinkClick r:id="rId3"/>
              </a:rPr>
              <a:t>non-downloadable experiences</a:t>
            </a:r>
            <a:r>
              <a:rPr lang="en-US" sz="1400" b="1" i="0" u="none" strike="noStrike" cap="none" dirty="0">
                <a:solidFill>
                  <a:srgbClr val="000000"/>
                </a:solidFill>
                <a:effectLst/>
                <a:latin typeface="Arial"/>
                <a:ea typeface="Arial"/>
                <a:cs typeface="Arial"/>
                <a:sym typeface="Arial"/>
              </a:rPr>
              <a:t> when they show up for church in person. </a:t>
            </a:r>
          </a:p>
          <a:p>
            <a:pPr marL="139700" indent="0">
              <a:buNone/>
            </a:pPr>
            <a:endParaRPr lang="en-US" sz="1400" b="1" i="0" u="none" strike="noStrike" cap="none" dirty="0">
              <a:solidFill>
                <a:srgbClr val="000000"/>
              </a:solidFill>
              <a:effectLst/>
              <a:latin typeface="Arial"/>
              <a:ea typeface="Arial"/>
              <a:cs typeface="Arial"/>
              <a:sym typeface="Arial"/>
            </a:endParaRPr>
          </a:p>
          <a:p>
            <a:pPr marL="139700" indent="0">
              <a:buNone/>
            </a:pPr>
            <a:r>
              <a:rPr lang="en-US" sz="1400" b="1" i="0" u="none" strike="noStrike" cap="none" dirty="0">
                <a:solidFill>
                  <a:srgbClr val="000000"/>
                </a:solidFill>
                <a:effectLst/>
                <a:latin typeface="Arial"/>
                <a:ea typeface="Arial"/>
                <a:cs typeface="Arial"/>
                <a:sym typeface="Arial"/>
              </a:rPr>
              <a:t>In 2022, many church leaders will likely realize that the best lane for information is online,</a:t>
            </a:r>
          </a:p>
          <a:p>
            <a:pPr marL="139700" indent="0">
              <a:buNone/>
            </a:pPr>
            <a:endParaRPr lang="en-US" sz="1400" b="1" i="0" u="none" strike="noStrike" cap="none" dirty="0">
              <a:solidFill>
                <a:srgbClr val="000000"/>
              </a:solidFill>
              <a:effectLst/>
              <a:latin typeface="Arial"/>
              <a:ea typeface="Arial"/>
              <a:cs typeface="Arial"/>
              <a:sym typeface="Arial"/>
            </a:endParaRPr>
          </a:p>
          <a:p>
            <a:pPr marL="139700" indent="0">
              <a:buNone/>
            </a:pPr>
            <a:r>
              <a:rPr lang="en-US" sz="1400" b="1" i="0" u="none" strike="noStrike" cap="none" dirty="0">
                <a:solidFill>
                  <a:srgbClr val="000000"/>
                </a:solidFill>
                <a:effectLst/>
                <a:latin typeface="Arial"/>
                <a:ea typeface="Arial"/>
                <a:cs typeface="Arial"/>
                <a:sym typeface="Arial"/>
              </a:rPr>
              <a:t> while more transformational, transcendent experiences are more likely to happen in-person. </a:t>
            </a:r>
          </a:p>
          <a:p>
            <a:pPr marL="139700" indent="0">
              <a:buNone/>
            </a:pPr>
            <a:endParaRPr lang="en-US" sz="1400" b="1" i="0" u="none" strike="noStrike" cap="none" dirty="0">
              <a:solidFill>
                <a:srgbClr val="000000"/>
              </a:solidFill>
              <a:effectLst/>
              <a:latin typeface="Arial"/>
              <a:ea typeface="Arial"/>
              <a:cs typeface="Arial"/>
              <a:sym typeface="Arial"/>
            </a:endParaRPr>
          </a:p>
          <a:p>
            <a:pPr marL="139700" indent="0">
              <a:buNone/>
            </a:pPr>
            <a:r>
              <a:rPr lang="en-US" sz="1400" b="1" i="0" u="none" strike="noStrike" cap="none" dirty="0">
                <a:solidFill>
                  <a:srgbClr val="000000"/>
                </a:solidFill>
                <a:effectLst/>
                <a:latin typeface="Arial"/>
                <a:ea typeface="Arial"/>
                <a:cs typeface="Arial"/>
                <a:sym typeface="Arial"/>
              </a:rPr>
              <a:t>They’ll design their online ministry and in-person experiences accordingly.</a:t>
            </a:r>
          </a:p>
          <a:p>
            <a:pPr marL="139700" indent="0">
              <a:buNone/>
            </a:pPr>
            <a:endParaRPr lang="en-US" sz="1400" b="1" i="0" u="none" strike="noStrike" cap="none" dirty="0">
              <a:solidFill>
                <a:srgbClr val="000000"/>
              </a:solidFill>
              <a:effectLst/>
              <a:latin typeface="Arial"/>
              <a:ea typeface="Arial"/>
              <a:cs typeface="Arial"/>
              <a:sym typeface="Arial"/>
            </a:endParaRPr>
          </a:p>
          <a:p>
            <a:pPr marL="139700" indent="0">
              <a:buNone/>
            </a:pPr>
            <a:r>
              <a:rPr lang="en-US" sz="1400" b="1" i="0" u="none" strike="noStrike" cap="none" dirty="0">
                <a:solidFill>
                  <a:srgbClr val="000000"/>
                </a:solidFill>
                <a:effectLst/>
                <a:latin typeface="Arial"/>
                <a:ea typeface="Arial"/>
                <a:cs typeface="Arial"/>
                <a:sym typeface="Arial"/>
              </a:rPr>
              <a:t>It’s not that people can’t come to faith online (they can and do); it’s just that there’s a difference between the kind of experience you can have on a device versus what you can experience in the room.</a:t>
            </a:r>
          </a:p>
          <a:p>
            <a:pPr marL="139700" indent="0">
              <a:buNone/>
            </a:pPr>
            <a:endParaRPr lang="en-US" sz="1400" b="1" i="0" u="none" strike="noStrike" cap="none" dirty="0">
              <a:solidFill>
                <a:srgbClr val="000000"/>
              </a:solidFill>
              <a:effectLst/>
              <a:latin typeface="Arial"/>
              <a:ea typeface="Arial"/>
              <a:cs typeface="Arial"/>
              <a:sym typeface="Arial"/>
            </a:endParaRPr>
          </a:p>
          <a:p>
            <a:pPr marL="139700" indent="0">
              <a:buNone/>
            </a:pPr>
            <a:r>
              <a:rPr lang="en-US" sz="1400" b="1" i="0" u="none" strike="noStrike" cap="none" dirty="0">
                <a:solidFill>
                  <a:srgbClr val="000000"/>
                </a:solidFill>
                <a:effectLst/>
                <a:latin typeface="Arial"/>
                <a:ea typeface="Arial"/>
                <a:cs typeface="Arial"/>
                <a:sym typeface="Arial"/>
              </a:rPr>
              <a:t>It’s like the difference between listening to an album on Spotify and seeing it perform live at a concert. The in-person experience leans more toward that transcendent moment than simply listening to a studio recording alone in your car.</a:t>
            </a:r>
          </a:p>
          <a:p>
            <a:pPr marL="139700" indent="0">
              <a:buNone/>
            </a:pPr>
            <a:endParaRPr lang="en-US" sz="1400" b="1" i="0" u="none" strike="noStrike" cap="none" dirty="0">
              <a:solidFill>
                <a:srgbClr val="000000"/>
              </a:solidFill>
              <a:effectLst/>
              <a:latin typeface="Arial"/>
              <a:ea typeface="Arial"/>
              <a:cs typeface="Arial"/>
              <a:sym typeface="Arial"/>
            </a:endParaRPr>
          </a:p>
          <a:p>
            <a:pPr marL="139700" indent="0">
              <a:buNone/>
            </a:pPr>
            <a:r>
              <a:rPr lang="en-US" sz="1400" b="1" i="0" u="none" strike="noStrike" cap="none" dirty="0">
                <a:solidFill>
                  <a:srgbClr val="000000"/>
                </a:solidFill>
                <a:effectLst/>
                <a:latin typeface="Arial"/>
                <a:ea typeface="Arial"/>
                <a:cs typeface="Arial"/>
                <a:sym typeface="Arial"/>
              </a:rPr>
              <a:t>Online might become more transcendent as virtual reality becomes more widespread, but we’re a few years and tech iterations away from that.</a:t>
            </a:r>
          </a:p>
        </p:txBody>
      </p:sp>
    </p:spTree>
    <p:extLst>
      <p:ext uri="{BB962C8B-B14F-4D97-AF65-F5344CB8AC3E}">
        <p14:creationId xmlns:p14="http://schemas.microsoft.com/office/powerpoint/2010/main" val="1112036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0" i="0" u="none" strike="noStrike" cap="none" dirty="0">
                <a:solidFill>
                  <a:srgbClr val="000000"/>
                </a:solidFill>
                <a:effectLst/>
                <a:latin typeface="Arial"/>
                <a:ea typeface="Arial"/>
                <a:cs typeface="Arial"/>
                <a:sym typeface="Arial"/>
              </a:rPr>
              <a:t>The last few years have seen a mass migration of people out of cities, out of jobs they once held, and into new frontiers.</a:t>
            </a:r>
          </a:p>
          <a:p>
            <a:pPr marL="139700" indent="0">
              <a:buNone/>
            </a:pPr>
            <a:endParaRPr lang="en-US"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With that, those who remain in church have discovered church online.</a:t>
            </a:r>
          </a:p>
          <a:p>
            <a:pPr marL="139700" indent="0">
              <a:buNone/>
            </a:pPr>
            <a:endParaRPr lang="en-US"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While a lot of digital growth is likely, </a:t>
            </a:r>
          </a:p>
          <a:p>
            <a:pPr marL="139700" indent="0">
              <a:buNone/>
            </a:pPr>
            <a:endParaRPr lang="en-US"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the physical relocations combined with the growth of digital church will find many people identifying with a church that has no physical location in their area.</a:t>
            </a:r>
          </a:p>
          <a:p>
            <a:pPr marL="139700" indent="0">
              <a:buNone/>
            </a:pPr>
            <a:endParaRPr lang="en-US"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This will lead to micro – think home-based – gatherings and the need for church leaders to focus on connecting people, not just erecting buildings to put them in</a:t>
            </a:r>
          </a:p>
          <a:p>
            <a:pPr marL="139700" indent="0">
              <a:buNone/>
            </a:pPr>
            <a:endParaRPr lang="en-US"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Location independence is part of the fluid world we now live in. Leaders who adapt quickly will reach more people.</a:t>
            </a:r>
          </a:p>
          <a:p>
            <a:pPr marL="139700" indent="0">
              <a:buNone/>
            </a:pPr>
            <a:endParaRPr lang="en-US" sz="1100" b="0"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631334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1" i="0" u="none" strike="noStrike" cap="none" dirty="0">
                <a:solidFill>
                  <a:srgbClr val="000000"/>
                </a:solidFill>
                <a:effectLst/>
                <a:latin typeface="Arial"/>
                <a:ea typeface="Arial"/>
                <a:cs typeface="Arial"/>
                <a:sym typeface="Arial"/>
              </a:rPr>
              <a:t>We’ve seen significant shifts in authority over the years.</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As the world has become more connected, power has shifted from institutions to networks. </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Denominations and seminaries have lost much of the clout they used to have, and grassroots networks have sprung up in their place, </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it’s no longer just denominations and seminaries that have lost authority, so have pastors. </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As any church leader knows, any illusion of control that remained seems to have vanished during the pandemic. You can’t control people.</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No matter how loudly or softly you speak, people won’t listen because of the position, title, or office you hold.</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The good news is that this is never where real authority resided anyway.</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One of the things that defined Jesus’ ministry was that his authority never sprung from an (earthly) title he held, nor did he cling to power. </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Real authority doesn’t spring from an office, a title, or power.</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It springs from humility, love, and a clear sense of how the Kingdom of God is advancing in the world.</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Leaders who show those kinds of characteristics will have a bright future.</a:t>
            </a:r>
          </a:p>
        </p:txBody>
      </p:sp>
    </p:spTree>
    <p:extLst>
      <p:ext uri="{BB962C8B-B14F-4D97-AF65-F5344CB8AC3E}">
        <p14:creationId xmlns:p14="http://schemas.microsoft.com/office/powerpoint/2010/main" val="1603681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1" i="0" u="none" strike="noStrike" cap="none" dirty="0">
                <a:solidFill>
                  <a:srgbClr val="000000"/>
                </a:solidFill>
                <a:effectLst/>
                <a:latin typeface="Arial"/>
                <a:ea typeface="Arial"/>
                <a:cs typeface="Arial"/>
                <a:sym typeface="Arial"/>
              </a:rPr>
              <a:t>Sadly, the last few years have seen many pastors step back, not just from their current church but also from vocational ministry.</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Whether the Great Resignation has more legs or not in the wider culture, the Church has struggled through a more chronic gifting shortage for years now. The pandemic only intensified that.</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Not only is this creating a staffing shortage (more churches vying for fewer leaders), but the quality of candidates is also proving a bit of a challenge.</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Perhaps renewal and revival will increase intensity in the sense of the calling the next generation has, but we’re not seeing the fruits of that labor yet.</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The future Church will require leaders with great hearts</a:t>
            </a:r>
            <a:r>
              <a:rPr lang="en-US" sz="1100" b="1" i="1" u="none" strike="noStrike" cap="none" dirty="0">
                <a:solidFill>
                  <a:srgbClr val="000000"/>
                </a:solidFill>
                <a:effectLst/>
                <a:latin typeface="Arial"/>
                <a:ea typeface="Arial"/>
                <a:cs typeface="Arial"/>
                <a:sym typeface="Arial"/>
              </a:rPr>
              <a:t> and</a:t>
            </a:r>
            <a:r>
              <a:rPr lang="en-US" sz="1100" b="1" i="0" u="none" strike="noStrike" cap="none" dirty="0">
                <a:solidFill>
                  <a:srgbClr val="000000"/>
                </a:solidFill>
                <a:effectLst/>
                <a:latin typeface="Arial"/>
                <a:ea typeface="Arial"/>
                <a:cs typeface="Arial"/>
                <a:sym typeface="Arial"/>
              </a:rPr>
              <a:t> leaders with great minds.</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The challenges ahead in a fractured world facing numerous existential threats (not to mention the philosophical and theological questions artificial intelligence raises) will require some very sharp minds.</a:t>
            </a:r>
          </a:p>
        </p:txBody>
      </p:sp>
    </p:spTree>
    <p:extLst>
      <p:ext uri="{BB962C8B-B14F-4D97-AF65-F5344CB8AC3E}">
        <p14:creationId xmlns:p14="http://schemas.microsoft.com/office/powerpoint/2010/main" val="30491382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1" i="0" u="none" strike="noStrike" cap="none" dirty="0">
                <a:solidFill>
                  <a:srgbClr val="000000"/>
                </a:solidFill>
                <a:effectLst/>
                <a:latin typeface="Arial"/>
                <a:ea typeface="Arial"/>
                <a:cs typeface="Arial"/>
                <a:sym typeface="Arial"/>
              </a:rPr>
              <a:t>One of the strange phenomena that happened in many churches in 2020-2021 is that attendance declined while giving remained steady or grew.</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My guess is that this might be a temporary trend.</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Historically, declining churches tend to have a lot of money (think endowments) but few people, while growing churches tend to have a lot of people but are tight on money. Their numerical growth has outpaced their stewardship growth.</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That recent change in the historical pattern can be explained by donors who did financially well in the pandemic contributing extra and people who are still committed financially but hesitant to attend in person still giving.</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But, ultimately, it’s rare to have uninvested investors. If someone stops attending, stops serving, and cuts off connection with a church, will their giving continue? </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What you might see this year is a ramping up of new people who start to give while uninvested investors disappear entirely.</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Second, church leaders will have to find something to </a:t>
            </a:r>
            <a:r>
              <a:rPr lang="en-US" sz="1100" b="1" i="1" u="none" strike="noStrike" cap="none" dirty="0">
                <a:solidFill>
                  <a:srgbClr val="000000"/>
                </a:solidFill>
                <a:effectLst/>
                <a:latin typeface="Arial"/>
                <a:ea typeface="Arial"/>
                <a:cs typeface="Arial"/>
                <a:sym typeface="Arial"/>
              </a:rPr>
              <a:t>do </a:t>
            </a:r>
            <a:r>
              <a:rPr lang="en-US" sz="1100" b="1" i="0" u="none" strike="noStrike" cap="none" dirty="0">
                <a:solidFill>
                  <a:srgbClr val="000000"/>
                </a:solidFill>
                <a:effectLst/>
                <a:latin typeface="Arial"/>
                <a:ea typeface="Arial"/>
                <a:cs typeface="Arial"/>
                <a:sym typeface="Arial"/>
              </a:rPr>
              <a:t>with their accumulated surplus to further the mission. Otherwise, why would people keep giving?</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Money with no purpose is a sign of decline.</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Regardless, it’s unlikely the current pattern will hold.</a:t>
            </a:r>
          </a:p>
        </p:txBody>
      </p:sp>
    </p:spTree>
    <p:extLst>
      <p:ext uri="{BB962C8B-B14F-4D97-AF65-F5344CB8AC3E}">
        <p14:creationId xmlns:p14="http://schemas.microsoft.com/office/powerpoint/2010/main" val="3678896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0" i="0" u="none" strike="noStrike" cap="none" dirty="0">
                <a:solidFill>
                  <a:srgbClr val="000000"/>
                </a:solidFill>
                <a:effectLst/>
                <a:latin typeface="Arial"/>
                <a:ea typeface="Arial"/>
                <a:cs typeface="Arial"/>
                <a:sym typeface="Arial"/>
              </a:rPr>
              <a:t>Finally, as much as we all long for a return to a more stable, predictable future, that’s likely not happening. As much as we can plot out a few likely trends (which is what this post is trying to do), it’s still uncertain what’s ahead.</a:t>
            </a:r>
          </a:p>
          <a:p>
            <a:pPr marL="139700" indent="0">
              <a:buNone/>
            </a:pPr>
            <a:endParaRPr lang="en-US"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As COVID-19 fades, we enter into a new era of instability and unpredictability, which most of us have never known in our lifetime.</a:t>
            </a:r>
          </a:p>
          <a:p>
            <a:pPr marL="139700" indent="0">
              <a:buNone/>
            </a:pPr>
            <a:endParaRPr lang="en-US"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The global supply chain issues, the surge in the gig economy, shortage in blue-collar and service sector workforce, surging stocks, the rise of cryptocurrencies, the exit and entry of people in and out of church in rapid numbers, growing inflation, and the widespread drop in confidence in institutional authority make it exceedingly difficult to trace out a predictable path into the future.</a:t>
            </a:r>
          </a:p>
          <a:p>
            <a:pPr marL="139700" indent="0">
              <a:buNone/>
            </a:pPr>
            <a:endParaRPr lang="en-US"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Once again, the approach that got many leaders through the pandemic (</a:t>
            </a:r>
            <a:r>
              <a:rPr lang="en-US" sz="1100" b="1" i="0" u="none" strike="noStrike" cap="none" dirty="0">
                <a:solidFill>
                  <a:srgbClr val="000000"/>
                </a:solidFill>
                <a:effectLst/>
                <a:latin typeface="Arial"/>
                <a:ea typeface="Arial"/>
                <a:cs typeface="Arial"/>
                <a:sym typeface="Arial"/>
              </a:rPr>
              <a:t>flexibility and agility</a:t>
            </a:r>
            <a:r>
              <a:rPr lang="en-US" sz="1100" b="0" i="0" u="none" strike="noStrike" cap="none" dirty="0">
                <a:solidFill>
                  <a:srgbClr val="000000"/>
                </a:solidFill>
                <a:effectLst/>
                <a:latin typeface="Arial"/>
                <a:ea typeface="Arial"/>
                <a:cs typeface="Arial"/>
                <a:sym typeface="Arial"/>
              </a:rPr>
              <a:t>) will be required for years to come. </a:t>
            </a:r>
          </a:p>
          <a:p>
            <a:pPr marL="139700" indent="0">
              <a:buNone/>
            </a:pPr>
            <a:endParaRPr lang="en-US"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The ‘set it and forget it’ approach to leadership that worked in stable times/ areas won’t work anymore.</a:t>
            </a:r>
          </a:p>
          <a:p>
            <a:pPr marL="139700" indent="0">
              <a:buNone/>
            </a:pPr>
            <a:endParaRPr lang="en-US" sz="1100" b="0" i="0" u="none" strike="noStrike" cap="none" dirty="0">
              <a:solidFill>
                <a:srgbClr val="000000"/>
              </a:solidFill>
              <a:effectLst/>
              <a:latin typeface="Arial"/>
              <a:ea typeface="Arial"/>
              <a:cs typeface="Arial"/>
              <a:sym typeface="Arial"/>
            </a:endParaRPr>
          </a:p>
          <a:p>
            <a:pPr marL="139700" indent="0">
              <a:buNone/>
            </a:pPr>
            <a:r>
              <a:rPr lang="en-US" sz="1100" b="0" i="0" u="none" strike="noStrike" cap="none" dirty="0">
                <a:solidFill>
                  <a:srgbClr val="000000"/>
                </a:solidFill>
                <a:effectLst/>
                <a:latin typeface="Arial"/>
                <a:ea typeface="Arial"/>
                <a:cs typeface="Arial"/>
                <a:sym typeface="Arial"/>
              </a:rPr>
              <a:t>However, agile leaders and organizations that love to experiment and innovate can thrive in an unstable world.</a:t>
            </a:r>
          </a:p>
        </p:txBody>
      </p:sp>
    </p:spTree>
    <p:extLst>
      <p:ext uri="{BB962C8B-B14F-4D97-AF65-F5344CB8AC3E}">
        <p14:creationId xmlns:p14="http://schemas.microsoft.com/office/powerpoint/2010/main" val="3619392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62756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38194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latin typeface="+mj-lt"/>
              </a:rPr>
              <a:t>“Keep on praying in faith, it is through prayer that you develop all your wonderful qualities of soul.”  — </a:t>
            </a:r>
            <a:r>
              <a:rPr lang="en-US" sz="1100" i="1" dirty="0">
                <a:latin typeface="+mj-lt"/>
              </a:rPr>
              <a:t>Myrtle Fillmore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965171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latin typeface="+mj-lt"/>
              </a:rPr>
              <a:t>Share the good news of Christ/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100" dirty="0">
                <a:latin typeface="+mj-lt"/>
              </a:rPr>
              <a:t>Unity/A Positive Path for Spiritual Living.  </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536697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100" b="0" i="0" u="none" strike="noStrike" cap="none" dirty="0">
                <a:solidFill>
                  <a:srgbClr val="000000"/>
                </a:solidFill>
                <a:effectLst/>
                <a:latin typeface="Arial"/>
                <a:ea typeface="Arial"/>
                <a:cs typeface="Arial"/>
                <a:sym typeface="Arial"/>
              </a:rPr>
              <a:t>“that’s what presenters usually do to get you interested in listening to them … but if you actually </a:t>
            </a:r>
            <a:r>
              <a:rPr lang="en-US" sz="1100" b="0" i="0" u="sng" strike="noStrike" cap="none" dirty="0">
                <a:solidFill>
                  <a:srgbClr val="000000"/>
                </a:solidFill>
                <a:effectLst/>
                <a:latin typeface="Arial"/>
                <a:ea typeface="Arial"/>
                <a:cs typeface="Arial"/>
                <a:sym typeface="Arial"/>
              </a:rPr>
              <a:t>do</a:t>
            </a:r>
            <a:r>
              <a:rPr lang="en-US" sz="1100" b="0" i="0" u="none" strike="noStrike" cap="none" dirty="0">
                <a:solidFill>
                  <a:srgbClr val="000000"/>
                </a:solidFill>
                <a:effectLst/>
                <a:latin typeface="Arial"/>
                <a:ea typeface="Arial"/>
                <a:cs typeface="Arial"/>
                <a:sym typeface="Arial"/>
              </a:rPr>
              <a:t> listen to me today, at the end you’ll be asking ‘where did she learn all that stuff!”</a:t>
            </a:r>
            <a:endParaRPr dirty="0"/>
          </a:p>
        </p:txBody>
      </p:sp>
    </p:spTree>
    <p:extLst>
      <p:ext uri="{BB962C8B-B14F-4D97-AF65-F5344CB8AC3E}">
        <p14:creationId xmlns:p14="http://schemas.microsoft.com/office/powerpoint/2010/main" val="24107972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22003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082117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89381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531287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01634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sz="1100" b="0" i="0" u="none" strike="noStrike" cap="none" dirty="0">
                <a:solidFill>
                  <a:srgbClr val="000000"/>
                </a:solidFill>
                <a:latin typeface="Arial"/>
                <a:ea typeface="Arial"/>
                <a:cs typeface="Arial"/>
                <a:sym typeface="Arial"/>
              </a:rPr>
              <a:t>I am willing to say with some confidence that it will be pastors who have these seven traits.</a:t>
            </a:r>
            <a:endParaRPr lang="en-US" sz="1100" b="0" i="0" u="none" strike="noStrike" cap="none" dirty="0">
              <a:solidFill>
                <a:srgbClr val="FF0000"/>
              </a:solidFill>
              <a:latin typeface="Arial"/>
              <a:ea typeface="Arial"/>
              <a:cs typeface="Arial"/>
              <a:sym typeface="Arial"/>
            </a:endParaRPr>
          </a:p>
          <a:p>
            <a:r>
              <a:rPr lang="en-US" dirty="0"/>
              <a:t> </a:t>
            </a:r>
            <a:endParaRPr dirty="0"/>
          </a:p>
        </p:txBody>
      </p:sp>
    </p:spTree>
    <p:extLst>
      <p:ext uri="{BB962C8B-B14F-4D97-AF65-F5344CB8AC3E}">
        <p14:creationId xmlns:p14="http://schemas.microsoft.com/office/powerpoint/2010/main" val="2776641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9469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br>
              <a:rPr lang="en-US" sz="1100" b="1" i="0" u="none" strike="noStrike" cap="none" dirty="0">
                <a:solidFill>
                  <a:srgbClr val="000000"/>
                </a:solidFill>
                <a:effectLst/>
                <a:latin typeface="Arial"/>
                <a:ea typeface="Arial"/>
                <a:cs typeface="Arial"/>
                <a:sym typeface="Arial"/>
              </a:rPr>
            </a:br>
            <a:r>
              <a:rPr lang="en-US" sz="1100" b="1" i="0" u="none" strike="noStrike" cap="none" dirty="0">
                <a:solidFill>
                  <a:srgbClr val="000000"/>
                </a:solidFill>
                <a:effectLst/>
                <a:latin typeface="Arial"/>
                <a:ea typeface="Arial"/>
                <a:cs typeface="Arial"/>
                <a:sym typeface="Arial"/>
              </a:rPr>
              <a:t>Every church and every leader has a model of Church. Even those who claim they don’t have a model, have a model (their anti-model is the model).</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A model is simply an approach—a strategy, a way of doing things.</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The old model of Church has been proving less effective year by year for decades across almost all denominations and traditions.</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In 2021,</a:t>
            </a:r>
            <a:r>
              <a:rPr lang="en-US" sz="1100" b="1" i="0" u="none" strike="noStrike" cap="none" dirty="0">
                <a:solidFill>
                  <a:srgbClr val="000000"/>
                </a:solidFill>
                <a:effectLst/>
                <a:latin typeface="Arial"/>
                <a:ea typeface="Arial"/>
                <a:cs typeface="Arial"/>
                <a:sym typeface="Arial"/>
                <a:hlinkClick r:id="rId3"/>
              </a:rPr>
              <a:t> Gallup shared that for the first time ever</a:t>
            </a:r>
            <a:r>
              <a:rPr lang="en-US" sz="1100" b="1" i="0" u="none" strike="noStrike" cap="none" dirty="0">
                <a:solidFill>
                  <a:srgbClr val="000000"/>
                </a:solidFill>
                <a:effectLst/>
                <a:latin typeface="Arial"/>
                <a:ea typeface="Arial"/>
                <a:cs typeface="Arial"/>
                <a:sym typeface="Arial"/>
              </a:rPr>
              <a:t>, church membership dropped below 50% nationally. Among Millennials, only 36% identify with a church.</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Similarly, a decade ago only 22% of Millennials said they have no religious affiliation. Today that number is 31%. For </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Gen Z, 33% now say they have no religious affiliation.</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At the same time, attendance keeps dropping across the board.</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A </a:t>
            </a:r>
            <a:r>
              <a:rPr lang="en-US" sz="1100" b="1" i="0" u="none" strike="noStrike" cap="none" dirty="0">
                <a:solidFill>
                  <a:srgbClr val="000000"/>
                </a:solidFill>
                <a:effectLst/>
                <a:latin typeface="Arial"/>
                <a:ea typeface="Arial"/>
                <a:cs typeface="Arial"/>
                <a:sym typeface="Arial"/>
                <a:hlinkClick r:id="rId4"/>
              </a:rPr>
              <a:t>survey by FACT</a:t>
            </a:r>
            <a:r>
              <a:rPr lang="en-US" sz="1100" b="1" i="0" u="none" strike="noStrike" cap="none" dirty="0">
                <a:solidFill>
                  <a:srgbClr val="000000"/>
                </a:solidFill>
                <a:effectLst/>
                <a:latin typeface="Arial"/>
                <a:ea typeface="Arial"/>
                <a:cs typeface="Arial"/>
                <a:sym typeface="Arial"/>
              </a:rPr>
              <a:t> of over 15,000 churches conducted just before COVID hit shows that between 2000 and 2020, median church service attendance dropped from 137 people to 65.</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2022 should start to yield data on where things stand now, and as you already suspect, the new data is highly likely to show further decline. In other words, even if your church returns to 2019 attendance levels or exceeds them, the overall decline in church attendance will continue unabated.</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So, what does this mean?</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The </a:t>
            </a:r>
            <a:r>
              <a:rPr lang="en-US" sz="1100" b="1" i="1" u="none" strike="noStrike" cap="none" dirty="0">
                <a:solidFill>
                  <a:srgbClr val="000000"/>
                </a:solidFill>
                <a:effectLst/>
                <a:latin typeface="Arial"/>
                <a:ea typeface="Arial"/>
                <a:cs typeface="Arial"/>
                <a:sym typeface="Arial"/>
              </a:rPr>
              <a:t>current</a:t>
            </a:r>
            <a:r>
              <a:rPr lang="en-US" sz="1100" b="1" i="0" u="none" strike="noStrike" cap="none" dirty="0">
                <a:solidFill>
                  <a:srgbClr val="000000"/>
                </a:solidFill>
                <a:effectLst/>
                <a:latin typeface="Arial"/>
                <a:ea typeface="Arial"/>
                <a:cs typeface="Arial"/>
                <a:sym typeface="Arial"/>
              </a:rPr>
              <a:t> approach to church not only isn’t effective, it hasn’t been effective for decades. Yet leaders keep moving forward as though somehow things are going to turn around.</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Optimism is one thing. Delusion is another.</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The death of an </a:t>
            </a:r>
            <a:r>
              <a:rPr lang="en-US" sz="1100" b="1" i="1" u="none" strike="noStrike" cap="none" dirty="0">
                <a:solidFill>
                  <a:srgbClr val="000000"/>
                </a:solidFill>
                <a:effectLst/>
                <a:latin typeface="Arial"/>
                <a:ea typeface="Arial"/>
                <a:cs typeface="Arial"/>
                <a:sym typeface="Arial"/>
              </a:rPr>
              <a:t>approach</a:t>
            </a:r>
            <a:r>
              <a:rPr lang="en-US" sz="1100" b="1" i="0" u="none" strike="noStrike" cap="none" dirty="0">
                <a:solidFill>
                  <a:srgbClr val="000000"/>
                </a:solidFill>
                <a:effectLst/>
                <a:latin typeface="Arial"/>
                <a:ea typeface="Arial"/>
                <a:cs typeface="Arial"/>
                <a:sym typeface="Arial"/>
              </a:rPr>
              <a:t> to church doesn’t equal the death of </a:t>
            </a:r>
            <a:r>
              <a:rPr lang="en-US" sz="1100" b="1" i="1" u="none" strike="noStrike" cap="none" dirty="0">
                <a:solidFill>
                  <a:srgbClr val="000000"/>
                </a:solidFill>
                <a:effectLst/>
                <a:latin typeface="Arial"/>
                <a:ea typeface="Arial"/>
                <a:cs typeface="Arial"/>
                <a:sym typeface="Arial"/>
              </a:rPr>
              <a:t>the</a:t>
            </a:r>
            <a:r>
              <a:rPr lang="en-US" sz="1100" b="1" i="0" u="none" strike="noStrike" cap="none" dirty="0">
                <a:solidFill>
                  <a:srgbClr val="000000"/>
                </a:solidFill>
                <a:effectLst/>
                <a:latin typeface="Arial"/>
                <a:ea typeface="Arial"/>
                <a:cs typeface="Arial"/>
                <a:sym typeface="Arial"/>
              </a:rPr>
              <a:t> Church. Changing the approach is the best way to begin to see new growth.</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Wise leaders will become students of what’s happening and seek to find a new approach that’s biblically faithful and culturally effective.</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Rightly or wrongly, they’re deciding how and when to engage with church, and they’re voting with their feet and wallets.</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Adept leaders will figure out where culture is going, figure out how to meet people where they’re at, and then lead them to where they need to be.</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What was is gone. What will be hasn’t yet emerged.</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The key is to experiment.</a:t>
            </a:r>
          </a:p>
          <a:p>
            <a:pPr marL="139700" indent="0">
              <a:buNone/>
            </a:pPr>
            <a:endParaRPr lang="en-US" sz="1100" b="1" i="0" u="none" strike="noStrike" cap="none" dirty="0">
              <a:solidFill>
                <a:srgbClr val="000000"/>
              </a:solidFill>
              <a:effectLst/>
              <a:latin typeface="Arial"/>
              <a:ea typeface="Arial"/>
              <a:cs typeface="Arial"/>
              <a:sym typeface="Arial"/>
            </a:endParaRPr>
          </a:p>
          <a:p>
            <a:pPr marL="457200" indent="-317500"/>
            <a:r>
              <a:rPr lang="en-US" sz="1100" b="1" i="0" u="none" strike="noStrike" cap="none" dirty="0">
                <a:solidFill>
                  <a:srgbClr val="000000"/>
                </a:solidFill>
                <a:effectLst/>
                <a:latin typeface="Arial"/>
                <a:ea typeface="Arial"/>
                <a:cs typeface="Arial"/>
                <a:sym typeface="Arial"/>
              </a:rPr>
              <a:t>Stay faithful to Biblical principles.</a:t>
            </a:r>
          </a:p>
          <a:p>
            <a:pPr marL="457200" indent="-317500"/>
            <a:r>
              <a:rPr lang="en-US" sz="1100" b="1" i="0" u="none" strike="noStrike" cap="none" dirty="0">
                <a:solidFill>
                  <a:srgbClr val="000000"/>
                </a:solidFill>
                <a:effectLst/>
                <a:latin typeface="Arial"/>
                <a:ea typeface="Arial"/>
                <a:cs typeface="Arial"/>
                <a:sym typeface="Arial"/>
              </a:rPr>
              <a:t>Experiment with the practice.</a:t>
            </a:r>
          </a:p>
          <a:p>
            <a:pPr marL="457200" indent="-317500"/>
            <a:r>
              <a:rPr lang="en-US" sz="1100" b="1" i="0" u="none" strike="noStrike" cap="none" dirty="0">
                <a:solidFill>
                  <a:srgbClr val="000000"/>
                </a:solidFill>
                <a:effectLst/>
                <a:latin typeface="Arial"/>
                <a:ea typeface="Arial"/>
                <a:cs typeface="Arial"/>
                <a:sym typeface="Arial"/>
              </a:rPr>
              <a:t>Study your people.</a:t>
            </a:r>
          </a:p>
          <a:p>
            <a:pPr marL="457200" indent="-317500"/>
            <a:r>
              <a:rPr lang="en-US" sz="1100" b="1" i="0" u="none" strike="noStrike" cap="none" dirty="0">
                <a:solidFill>
                  <a:srgbClr val="000000"/>
                </a:solidFill>
                <a:effectLst/>
                <a:latin typeface="Arial"/>
                <a:ea typeface="Arial"/>
                <a:cs typeface="Arial"/>
                <a:sym typeface="Arial"/>
              </a:rPr>
              <a:t>Study the culture.</a:t>
            </a:r>
          </a:p>
          <a:p>
            <a:pPr marL="457200" indent="-317500"/>
            <a:r>
              <a:rPr lang="en-US" sz="1100" b="1" i="0" u="none" strike="noStrike" cap="none" dirty="0">
                <a:solidFill>
                  <a:srgbClr val="000000"/>
                </a:solidFill>
                <a:effectLst/>
                <a:latin typeface="Arial"/>
                <a:ea typeface="Arial"/>
                <a:cs typeface="Arial"/>
                <a:sym typeface="Arial"/>
              </a:rPr>
              <a:t>Lead people where they need to go.</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The task, in other words, is to devise a faithful approach to Church that will reach and disciple the next generation.</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In the future Church, leaders who are willing to change their methods will amplify their mission. Leaders who don’t, won’t.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1" i="0" u="none" strike="noStrike" cap="none" dirty="0">
                <a:solidFill>
                  <a:srgbClr val="000000"/>
                </a:solidFill>
                <a:effectLst/>
                <a:latin typeface="Arial"/>
                <a:ea typeface="Arial"/>
                <a:cs typeface="Arial"/>
                <a:sym typeface="Arial"/>
              </a:rPr>
              <a:t>As leaders rethink the model of Church, more church leaders will start rethinking the role of weekend services.</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Don’t get me wrong. Weekend services are </a:t>
            </a:r>
            <a:r>
              <a:rPr lang="en-US" sz="1100" b="1" i="1" u="none" strike="noStrike" cap="none" dirty="0">
                <a:solidFill>
                  <a:srgbClr val="000000"/>
                </a:solidFill>
                <a:effectLst/>
                <a:latin typeface="Arial"/>
                <a:ea typeface="Arial"/>
                <a:cs typeface="Arial"/>
                <a:sym typeface="Arial"/>
              </a:rPr>
              <a:t>extremely</a:t>
            </a:r>
            <a:r>
              <a:rPr lang="en-US" sz="1100" b="1" i="0" u="none" strike="noStrike" cap="none" dirty="0">
                <a:solidFill>
                  <a:srgbClr val="000000"/>
                </a:solidFill>
                <a:effectLst/>
                <a:latin typeface="Arial"/>
                <a:ea typeface="Arial"/>
                <a:cs typeface="Arial"/>
                <a:sym typeface="Arial"/>
              </a:rPr>
              <a:t> important for a host of theological reasons (and a few practical ones, as well).</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But for many churches, the weekend service has become either </a:t>
            </a:r>
            <a:r>
              <a:rPr lang="en-US" sz="1100" b="1" i="1" u="none" strike="noStrike" cap="none" dirty="0">
                <a:solidFill>
                  <a:srgbClr val="000000"/>
                </a:solidFill>
                <a:effectLst/>
                <a:latin typeface="Arial"/>
                <a:ea typeface="Arial"/>
                <a:cs typeface="Arial"/>
                <a:sym typeface="Arial"/>
              </a:rPr>
              <a:t>all</a:t>
            </a:r>
            <a:r>
              <a:rPr lang="en-US" sz="1100" b="1" i="0" u="none" strike="noStrike" cap="none" dirty="0">
                <a:solidFill>
                  <a:srgbClr val="000000"/>
                </a:solidFill>
                <a:effectLst/>
                <a:latin typeface="Arial"/>
                <a:ea typeface="Arial"/>
                <a:cs typeface="Arial"/>
                <a:sym typeface="Arial"/>
              </a:rPr>
              <a:t> the church does or the main focal point by which everything else revolves.</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Focusing all your efforts on one hour on Sunday ignores the other 167 hours in a week.</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Many churches function like restaurants that decide that if you want to eat, it can only happen in a one-hour window and only in this particular building, and if you miss it, you miss it.</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Think about it. What future would there be for a restaurant whose mantra is:</a:t>
            </a:r>
          </a:p>
          <a:p>
            <a:pPr marL="139700" indent="0">
              <a:buNone/>
            </a:pPr>
            <a:endParaRPr lang="en-US" sz="1100" b="1" i="0" u="none" strike="noStrike" cap="none" dirty="0">
              <a:solidFill>
                <a:srgbClr val="000000"/>
              </a:solidFill>
              <a:effectLst/>
              <a:latin typeface="Arial"/>
              <a:ea typeface="Arial"/>
              <a:cs typeface="Arial"/>
              <a:sym typeface="Arial"/>
            </a:endParaRPr>
          </a:p>
          <a:p>
            <a:pPr marL="457200" indent="-317500"/>
            <a:r>
              <a:rPr lang="en-US" sz="1100" b="1" i="0" u="none" strike="noStrike" cap="none" dirty="0">
                <a:solidFill>
                  <a:srgbClr val="000000"/>
                </a:solidFill>
                <a:effectLst/>
                <a:latin typeface="Arial"/>
                <a:ea typeface="Arial"/>
                <a:cs typeface="Arial"/>
                <a:sym typeface="Arial"/>
              </a:rPr>
              <a:t>You can only eat food in our building?</a:t>
            </a:r>
          </a:p>
          <a:p>
            <a:pPr marL="457200" indent="-317500"/>
            <a:r>
              <a:rPr lang="en-US" sz="1100" b="1" i="0" u="none" strike="noStrike" cap="none" dirty="0">
                <a:solidFill>
                  <a:srgbClr val="000000"/>
                </a:solidFill>
                <a:effectLst/>
                <a:latin typeface="Arial"/>
                <a:ea typeface="Arial"/>
                <a:cs typeface="Arial"/>
                <a:sym typeface="Arial"/>
              </a:rPr>
              <a:t>We’re only open one hour a week?</a:t>
            </a:r>
          </a:p>
          <a:p>
            <a:pPr marL="457200" indent="-317500"/>
            <a:r>
              <a:rPr lang="en-US" sz="1100" b="1" i="0" u="none" strike="noStrike" cap="none" dirty="0">
                <a:solidFill>
                  <a:srgbClr val="000000"/>
                </a:solidFill>
                <a:effectLst/>
                <a:latin typeface="Arial"/>
                <a:ea typeface="Arial"/>
                <a:cs typeface="Arial"/>
                <a:sym typeface="Arial"/>
              </a:rPr>
              <a:t>We don’t do much in between?</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Naturally, Church is a lot more than one hour of performance or participation on Sunday morning (a little harsh, but that’s what it’s become in some cases).</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A lot of the innovation that has to happen in the Church needs to take place outside of Sunday </a:t>
            </a:r>
            <a:r>
              <a:rPr lang="en-US" sz="1100" b="1" i="1" u="none" strike="noStrike" cap="none" dirty="0">
                <a:solidFill>
                  <a:srgbClr val="000000"/>
                </a:solidFill>
                <a:effectLst/>
                <a:latin typeface="Arial"/>
                <a:ea typeface="Arial"/>
                <a:cs typeface="Arial"/>
                <a:sym typeface="Arial"/>
              </a:rPr>
              <a:t>and</a:t>
            </a:r>
            <a:r>
              <a:rPr lang="en-US" sz="1100" b="1" i="0" u="none" strike="noStrike" cap="none" dirty="0">
                <a:solidFill>
                  <a:srgbClr val="000000"/>
                </a:solidFill>
                <a:effectLst/>
                <a:latin typeface="Arial"/>
                <a:ea typeface="Arial"/>
                <a:cs typeface="Arial"/>
                <a:sym typeface="Arial"/>
              </a:rPr>
              <a:t> outside the building.</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People don’t live in your church building. They live in the </a:t>
            </a:r>
            <a:r>
              <a:rPr lang="en-US" sz="1100" b="1" i="1" u="none" strike="noStrike" cap="none" dirty="0">
                <a:solidFill>
                  <a:srgbClr val="000000"/>
                </a:solidFill>
                <a:effectLst/>
                <a:latin typeface="Arial"/>
                <a:ea typeface="Arial"/>
                <a:cs typeface="Arial"/>
                <a:sym typeface="Arial"/>
              </a:rPr>
              <a:t>community</a:t>
            </a:r>
            <a:r>
              <a:rPr lang="en-US" sz="1100" b="1" i="0" u="none" strike="noStrike" cap="none" dirty="0">
                <a:solidFill>
                  <a:srgbClr val="000000"/>
                </a:solidFill>
                <a:effectLst/>
                <a:latin typeface="Arial"/>
                <a:ea typeface="Arial"/>
                <a:cs typeface="Arial"/>
                <a:sym typeface="Arial"/>
              </a:rPr>
              <a:t>, where they interact with MANY others/different </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Churches that equip people where they live and work will start to grow.    And yes, that requires innovation.</a:t>
            </a:r>
          </a:p>
        </p:txBody>
      </p:sp>
    </p:spTree>
    <p:extLst>
      <p:ext uri="{BB962C8B-B14F-4D97-AF65-F5344CB8AC3E}">
        <p14:creationId xmlns:p14="http://schemas.microsoft.com/office/powerpoint/2010/main" val="1425295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1" i="0" u="none" strike="noStrike" cap="none" dirty="0">
                <a:solidFill>
                  <a:srgbClr val="000000"/>
                </a:solidFill>
                <a:effectLst/>
                <a:latin typeface="Arial"/>
                <a:ea typeface="Arial"/>
                <a:cs typeface="Arial"/>
                <a:sym typeface="Arial"/>
              </a:rPr>
              <a:t>Not all churches will find a new vision, but those who do will have a brighter future.</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Ironically, as you know, the vision for the future has been there all along because the vision of the Church doesn’t change that much. The core of the Church’s vision is always evangelism and discipleship.</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It’s just that with all the noise, panic, confusion, and hardship of the past two years, it’s been exceedingly hard to focus on anything else.</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In 2022, at least among a small group of church leaders, the vision for the future Church will become louder than the lethargy of the present or the anger of the dissenters. And they’ll start growing. They will experiment.</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Find a new approach that’s resonating; and begin to reach new people.</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Some of them will be bold experimenters. And they’ll receive a lot of criticism for their experimentation as they create a new approach—a new model for church.</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Many of the ideas you’ll see in the Church in 2022 will be criticized and dismissed—until they’re not.</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But that’s how innovation works. The leaders we criticize today will be the leaders who coach us tomorrow.</a:t>
            </a:r>
          </a:p>
        </p:txBody>
      </p:sp>
    </p:spTree>
    <p:extLst>
      <p:ext uri="{BB962C8B-B14F-4D97-AF65-F5344CB8AC3E}">
        <p14:creationId xmlns:p14="http://schemas.microsoft.com/office/powerpoint/2010/main" val="1803703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1" i="0" u="none" strike="noStrike" cap="none" dirty="0">
                <a:solidFill>
                  <a:srgbClr val="000000"/>
                </a:solidFill>
                <a:effectLst/>
                <a:latin typeface="Arial"/>
                <a:ea typeface="Arial"/>
                <a:cs typeface="Arial"/>
                <a:sym typeface="Arial"/>
              </a:rPr>
              <a:t>2021 had many leaders clinging to the idea that the next season – Easter, the new school year, Christmas, etc. – would bring attendance back to 2019 levels (which wasn’t that great in the first place.</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For most churches, that “magic season” never materialized.</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Cartoon: “Besides calling every Sunday ‘Easter,’ does anyone else have ideas for improving church attendance?”</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In 2022, the constant cycle of hope and disappointment will give way to the new reality that </a:t>
            </a:r>
            <a:r>
              <a:rPr lang="en-US" sz="1100" b="1" i="1" u="none" strike="noStrike" cap="none" dirty="0">
                <a:solidFill>
                  <a:srgbClr val="000000"/>
                </a:solidFill>
                <a:effectLst/>
                <a:latin typeface="Arial"/>
                <a:ea typeface="Arial"/>
                <a:cs typeface="Arial"/>
                <a:sym typeface="Arial"/>
              </a:rPr>
              <a:t>this is your church</a:t>
            </a:r>
            <a:r>
              <a:rPr lang="en-US" sz="1100" b="1" i="0" u="none" strike="noStrike" cap="none" dirty="0">
                <a:solidFill>
                  <a:srgbClr val="000000"/>
                </a:solidFill>
                <a:effectLst/>
                <a:latin typeface="Arial"/>
                <a:ea typeface="Arial"/>
                <a:cs typeface="Arial"/>
                <a:sym typeface="Arial"/>
              </a:rPr>
              <a:t>.</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It will become evident that some of the people who said they’re coming back later clearly aren’t coming back—ever.</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But it’s not all bad news.</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When you look around, you’ll see a lot of new people who have joined you because they found you online or a friend brought them.</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You’ll get to know your online audience like they’re real people (because they are).</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And potentially, you’ll start to notice small pockets of momentum and hope. Build on those.</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Regardless, you’ll settle into the reality that, for better or worse, this is your church. </a:t>
            </a:r>
            <a:r>
              <a:rPr lang="en-US" sz="1100" b="1" i="0" u="sng" strike="noStrike" cap="none" dirty="0">
                <a:solidFill>
                  <a:srgbClr val="000000"/>
                </a:solidFill>
                <a:effectLst/>
                <a:latin typeface="Arial"/>
                <a:ea typeface="Arial"/>
                <a:cs typeface="Arial"/>
                <a:sym typeface="Arial"/>
              </a:rPr>
              <a:t>These are the people </a:t>
            </a:r>
            <a:r>
              <a:rPr lang="en-US" sz="1100" b="1" i="0" u="none" strike="noStrike" cap="none" dirty="0">
                <a:solidFill>
                  <a:srgbClr val="000000"/>
                </a:solidFill>
                <a:effectLst/>
                <a:latin typeface="Arial"/>
                <a:ea typeface="Arial"/>
                <a:cs typeface="Arial"/>
                <a:sym typeface="Arial"/>
              </a:rPr>
              <a:t>you will build the future alongside.</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Which is just in time. You can’t build the future of your church when you’re living in the past.</a:t>
            </a:r>
          </a:p>
          <a:p>
            <a:pPr marL="139700" indent="0">
              <a:buNone/>
            </a:pPr>
            <a:endParaRPr lang="en-US" sz="1100" b="1" i="0" u="none" strike="noStrike" cap="none" dirty="0">
              <a:solidFill>
                <a:srgbClr val="000000"/>
              </a:solidFill>
              <a:effectLst/>
              <a:latin typeface="Arial"/>
              <a:ea typeface="Arial"/>
              <a:cs typeface="Arial"/>
              <a:sym typeface="Arial"/>
            </a:endParaRPr>
          </a:p>
        </p:txBody>
      </p:sp>
    </p:spTree>
    <p:extLst>
      <p:ext uri="{BB962C8B-B14F-4D97-AF65-F5344CB8AC3E}">
        <p14:creationId xmlns:p14="http://schemas.microsoft.com/office/powerpoint/2010/main" val="4154041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1" i="0" u="none" strike="noStrike" cap="none" dirty="0">
                <a:solidFill>
                  <a:srgbClr val="000000"/>
                </a:solidFill>
                <a:effectLst/>
                <a:latin typeface="Arial"/>
                <a:ea typeface="Arial"/>
                <a:cs typeface="Arial"/>
                <a:sym typeface="Arial"/>
              </a:rPr>
              <a:t>The debate between in-person church versus online church has </a:t>
            </a:r>
            <a:r>
              <a:rPr lang="en-US" sz="1100" b="1" i="0" u="none" strike="noStrike" cap="none" dirty="0">
                <a:solidFill>
                  <a:srgbClr val="000000"/>
                </a:solidFill>
                <a:effectLst/>
                <a:latin typeface="Arial"/>
                <a:ea typeface="Arial"/>
                <a:cs typeface="Arial"/>
                <a:sym typeface="Arial"/>
                <a:hlinkClick r:id="rId3"/>
              </a:rPr>
              <a:t>always been somewhat of a false one</a:t>
            </a:r>
            <a:r>
              <a:rPr lang="en-US" sz="1100" b="1" i="0" u="none" strike="noStrike" cap="none" dirty="0">
                <a:solidFill>
                  <a:srgbClr val="000000"/>
                </a:solidFill>
                <a:effectLst/>
                <a:latin typeface="Arial"/>
                <a:ea typeface="Arial"/>
                <a:cs typeface="Arial"/>
                <a:sym typeface="Arial"/>
              </a:rPr>
              <a:t>.</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But 2022 is the year where the hybrid-church model will simply become church. In other words, hosting church online and in-person is just how you do church to reach the next generation.</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People have lived in the slipstream of digital and in-real-life for well over a decade now, and church leaders will realize that church online is both a necessity and an opportunity.</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It’s good that the debate over online church will fade into the background because then leaders can get on with the key task: Reaching people however they come to you—in person or online.</a:t>
            </a:r>
          </a:p>
        </p:txBody>
      </p:sp>
    </p:spTree>
    <p:extLst>
      <p:ext uri="{BB962C8B-B14F-4D97-AF65-F5344CB8AC3E}">
        <p14:creationId xmlns:p14="http://schemas.microsoft.com/office/powerpoint/2010/main" val="29380956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39700" indent="0">
              <a:buNone/>
            </a:pPr>
            <a:r>
              <a:rPr lang="en-US" sz="1100" b="1" i="0" u="none" strike="noStrike" cap="none" dirty="0">
                <a:solidFill>
                  <a:srgbClr val="000000"/>
                </a:solidFill>
                <a:effectLst/>
                <a:latin typeface="Arial"/>
                <a:ea typeface="Arial"/>
                <a:cs typeface="Arial"/>
                <a:sym typeface="Arial"/>
              </a:rPr>
              <a:t>The future is both deeply digital and deeply personal.</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Increasingly though, as people show up for in-person events, they’re expecting more personal experiences.</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Before the pandemic, a look at culture shows a rise in bespoke, custom, private, and VIP services at everything from concerts to clothing stores to vacations. That will accelerate in the post-pandemic world.</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It is vital to figure out how to care for people personally – to know their names, to care about them as people. And for ministry, that’s always been important.</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But for larger churches in particular, dehumanizing systems that make people feel unnoticed will be tolerated less and less. No one wants to be a number. In the future, treating people like numbers will get you declining numbers and not much more.</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Even in small churches, it’s easy to ignore the people, thinking that your church is friendly simply because you know six people (but don’t even know the names of the other 40 people who worship with you).</a:t>
            </a:r>
          </a:p>
          <a:p>
            <a:pPr marL="139700" indent="0">
              <a:buNone/>
            </a:pPr>
            <a:endParaRPr lang="en-US" sz="1100" b="1" i="0" u="none" strike="noStrike" cap="none" dirty="0">
              <a:solidFill>
                <a:srgbClr val="000000"/>
              </a:solidFill>
              <a:effectLst/>
              <a:latin typeface="Arial"/>
              <a:ea typeface="Arial"/>
              <a:cs typeface="Arial"/>
              <a:sym typeface="Arial"/>
            </a:endParaRPr>
          </a:p>
          <a:p>
            <a:pPr marL="139700" indent="0">
              <a:buNone/>
            </a:pPr>
            <a:r>
              <a:rPr lang="en-US" sz="1100" b="1" i="0" u="none" strike="noStrike" cap="none" dirty="0">
                <a:solidFill>
                  <a:srgbClr val="000000"/>
                </a:solidFill>
                <a:effectLst/>
                <a:latin typeface="Arial"/>
                <a:ea typeface="Arial"/>
                <a:cs typeface="Arial"/>
                <a:sym typeface="Arial"/>
              </a:rPr>
              <a:t>The goal is not to have a church where everyone knows everybody (that doesn’t scale). The point is to have a church where everyone is known.</a:t>
            </a:r>
          </a:p>
        </p:txBody>
      </p:sp>
    </p:spTree>
    <p:extLst>
      <p:ext uri="{BB962C8B-B14F-4D97-AF65-F5344CB8AC3E}">
        <p14:creationId xmlns:p14="http://schemas.microsoft.com/office/powerpoint/2010/main" val="3215940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4"/>
            </a:gs>
            <a:gs pos="54000">
              <a:srgbClr val="FFA137"/>
            </a:gs>
            <a:gs pos="100000">
              <a:schemeClr val="accent5">
                <a:lumMod val="40000"/>
                <a:lumOff val="60000"/>
              </a:schemeClr>
            </a:gs>
          </a:gsLst>
          <a:lin ang="0" scaled="0"/>
        </a:gradFill>
        <a:effectLst/>
      </p:bgPr>
    </p:bg>
    <p:spTree>
      <p:nvGrpSpPr>
        <p:cNvPr id="1" name="Shape 14"/>
        <p:cNvGrpSpPr/>
        <p:nvPr/>
      </p:nvGrpSpPr>
      <p:grpSpPr>
        <a:xfrm>
          <a:off x="0" y="0"/>
          <a:ext cx="0" cy="0"/>
          <a:chOff x="0" y="0"/>
          <a:chExt cx="0" cy="0"/>
        </a:xfrm>
      </p:grpSpPr>
      <p:sp>
        <p:nvSpPr>
          <p:cNvPr id="15" name="Google Shape;15;p3"/>
          <p:cNvSpPr/>
          <p:nvPr/>
        </p:nvSpPr>
        <p:spPr>
          <a:xfrm>
            <a:off x="4745725" y="0"/>
            <a:ext cx="4406366" cy="5143500"/>
          </a:xfrm>
          <a:custGeom>
            <a:avLst/>
            <a:gdLst/>
            <a:ahLst/>
            <a:cxnLst/>
            <a:rect l="l" t="t" r="r" b="b"/>
            <a:pathLst>
              <a:path w="6228079" h="6858000" extrusionOk="0">
                <a:moveTo>
                  <a:pt x="0" y="0"/>
                </a:moveTo>
                <a:cubicBezTo>
                  <a:pt x="1192022" y="1180275"/>
                  <a:pt x="1930400" y="2817749"/>
                  <a:pt x="1930400" y="4627690"/>
                </a:cubicBezTo>
                <a:cubicBezTo>
                  <a:pt x="1931225" y="5388331"/>
                  <a:pt x="1798574" y="6143219"/>
                  <a:pt x="1538478" y="6858000"/>
                </a:cubicBezTo>
                <a:lnTo>
                  <a:pt x="6228080" y="6858000"/>
                </a:lnTo>
                <a:lnTo>
                  <a:pt x="6228080" y="0"/>
                </a:lnTo>
                <a:close/>
              </a:path>
            </a:pathLst>
          </a:custGeom>
          <a:gradFill>
            <a:gsLst>
              <a:gs pos="50000">
                <a:srgbClr val="995125"/>
              </a:gs>
              <a:gs pos="0">
                <a:schemeClr val="accent2"/>
              </a:gs>
              <a:gs pos="100000">
                <a:srgbClr val="653416"/>
              </a:gs>
            </a:gsLst>
            <a:lin ang="5400012" scaled="0"/>
          </a:gradFill>
          <a:ln>
            <a:noFill/>
          </a:ln>
          <a:effectLst>
            <a:outerShdw blurRad="571500" dist="19050" dir="10800000"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6" name="Google Shape;16;p3"/>
          <p:cNvSpPr/>
          <p:nvPr/>
        </p:nvSpPr>
        <p:spPr>
          <a:xfrm>
            <a:off x="4907910" y="0"/>
            <a:ext cx="4243868" cy="5143500"/>
          </a:xfrm>
          <a:custGeom>
            <a:avLst/>
            <a:gdLst/>
            <a:ahLst/>
            <a:cxnLst/>
            <a:rect l="l" t="t" r="r" b="b"/>
            <a:pathLst>
              <a:path w="5998400" h="6858000" extrusionOk="0">
                <a:moveTo>
                  <a:pt x="2752407" y="0"/>
                </a:moveTo>
                <a:cubicBezTo>
                  <a:pt x="2856294" y="466997"/>
                  <a:pt x="2908554" y="943991"/>
                  <a:pt x="2908300" y="1422400"/>
                </a:cubicBezTo>
                <a:cubicBezTo>
                  <a:pt x="2908300" y="3686239"/>
                  <a:pt x="1753171" y="5680139"/>
                  <a:pt x="0" y="6847206"/>
                </a:cubicBezTo>
                <a:lnTo>
                  <a:pt x="0" y="6858000"/>
                </a:lnTo>
                <a:lnTo>
                  <a:pt x="5998401" y="6858000"/>
                </a:lnTo>
                <a:lnTo>
                  <a:pt x="5998401" y="0"/>
                </a:lnTo>
                <a:close/>
              </a:path>
            </a:pathLst>
          </a:custGeom>
          <a:gradFill>
            <a:gsLst>
              <a:gs pos="50000">
                <a:schemeClr val="accent6">
                  <a:lumMod val="60000"/>
                  <a:lumOff val="40000"/>
                </a:schemeClr>
              </a:gs>
              <a:gs pos="0">
                <a:srgbClr val="F44C00"/>
              </a:gs>
              <a:gs pos="100000">
                <a:schemeClr val="accent4">
                  <a:lumMod val="60000"/>
                  <a:lumOff val="40000"/>
                </a:schemeClr>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7" name="Google Shape;17;p3"/>
          <p:cNvSpPr/>
          <p:nvPr/>
        </p:nvSpPr>
        <p:spPr>
          <a:xfrm>
            <a:off x="6451122" y="0"/>
            <a:ext cx="2697686" cy="3605879"/>
          </a:xfrm>
          <a:custGeom>
            <a:avLst/>
            <a:gdLst/>
            <a:ahLst/>
            <a:cxnLst/>
            <a:rect l="l" t="t" r="r" b="b"/>
            <a:pathLst>
              <a:path w="3812984" h="4807839" extrusionOk="0">
                <a:moveTo>
                  <a:pt x="3812984" y="4807839"/>
                </a:moveTo>
                <a:lnTo>
                  <a:pt x="3812984" y="0"/>
                </a:lnTo>
                <a:lnTo>
                  <a:pt x="0" y="0"/>
                </a:lnTo>
                <a:cubicBezTo>
                  <a:pt x="1961959" y="853313"/>
                  <a:pt x="3421634" y="2644648"/>
                  <a:pt x="3812984" y="4807839"/>
                </a:cubicBezTo>
                <a:close/>
              </a:path>
            </a:pathLst>
          </a:custGeom>
          <a:gradFill>
            <a:gsLst>
              <a:gs pos="68000">
                <a:schemeClr val="accent5">
                  <a:lumMod val="40000"/>
                  <a:lumOff val="60000"/>
                </a:schemeClr>
              </a:gs>
              <a:gs pos="33000">
                <a:schemeClr val="accent5">
                  <a:lumMod val="60000"/>
                  <a:lumOff val="40000"/>
                </a:schemeClr>
              </a:gs>
              <a:gs pos="0">
                <a:schemeClr val="accent4">
                  <a:lumMod val="60000"/>
                  <a:lumOff val="40000"/>
                </a:schemeClr>
              </a:gs>
              <a:gs pos="100000">
                <a:schemeClr val="accent5">
                  <a:lumMod val="20000"/>
                  <a:lumOff val="80000"/>
                </a:schemeClr>
              </a:gs>
            </a:gsLst>
            <a:lin ang="5400012" scaled="0"/>
          </a:gradFill>
          <a:ln>
            <a:noFill/>
          </a:ln>
          <a:effectLst>
            <a:outerShdw blurRad="571500" dist="19050" dir="10800000" algn="bl" rotWithShape="0">
              <a:schemeClr val="dk1">
                <a:alpha val="30000"/>
              </a:scheme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3"/>
          <p:cNvSpPr txBox="1">
            <a:spLocks noGrp="1"/>
          </p:cNvSpPr>
          <p:nvPr>
            <p:ph type="ctrTitle"/>
          </p:nvPr>
        </p:nvSpPr>
        <p:spPr>
          <a:xfrm>
            <a:off x="779100" y="1984688"/>
            <a:ext cx="5040600" cy="6321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400"/>
              <a:buNone/>
              <a:defRPr sz="4400">
                <a:solidFill>
                  <a:schemeClr val="bg1">
                    <a:lumMod val="50000"/>
                  </a:schemeClr>
                </a:solidFill>
                <a:latin typeface="+mj-lt"/>
              </a:defRPr>
            </a:lvl1pPr>
            <a:lvl2pPr lvl="1" rtl="0">
              <a:spcBef>
                <a:spcPts val="0"/>
              </a:spcBef>
              <a:spcAft>
                <a:spcPts val="0"/>
              </a:spcAft>
              <a:buClr>
                <a:schemeClr val="lt1"/>
              </a:buClr>
              <a:buSzPts val="4400"/>
              <a:buNone/>
              <a:defRPr sz="4400">
                <a:solidFill>
                  <a:schemeClr val="lt1"/>
                </a:solidFill>
              </a:defRPr>
            </a:lvl2pPr>
            <a:lvl3pPr lvl="2" rtl="0">
              <a:spcBef>
                <a:spcPts val="0"/>
              </a:spcBef>
              <a:spcAft>
                <a:spcPts val="0"/>
              </a:spcAft>
              <a:buClr>
                <a:schemeClr val="lt1"/>
              </a:buClr>
              <a:buSzPts val="4400"/>
              <a:buNone/>
              <a:defRPr sz="4400">
                <a:solidFill>
                  <a:schemeClr val="lt1"/>
                </a:solidFill>
              </a:defRPr>
            </a:lvl3pPr>
            <a:lvl4pPr lvl="3" rtl="0">
              <a:spcBef>
                <a:spcPts val="0"/>
              </a:spcBef>
              <a:spcAft>
                <a:spcPts val="0"/>
              </a:spcAft>
              <a:buClr>
                <a:schemeClr val="lt1"/>
              </a:buClr>
              <a:buSzPts val="4400"/>
              <a:buNone/>
              <a:defRPr sz="4400">
                <a:solidFill>
                  <a:schemeClr val="lt1"/>
                </a:solidFill>
              </a:defRPr>
            </a:lvl4pPr>
            <a:lvl5pPr lvl="4" rtl="0">
              <a:spcBef>
                <a:spcPts val="0"/>
              </a:spcBef>
              <a:spcAft>
                <a:spcPts val="0"/>
              </a:spcAft>
              <a:buClr>
                <a:schemeClr val="lt1"/>
              </a:buClr>
              <a:buSzPts val="4400"/>
              <a:buNone/>
              <a:defRPr sz="4400">
                <a:solidFill>
                  <a:schemeClr val="lt1"/>
                </a:solidFill>
              </a:defRPr>
            </a:lvl5pPr>
            <a:lvl6pPr lvl="5" rtl="0">
              <a:spcBef>
                <a:spcPts val="0"/>
              </a:spcBef>
              <a:spcAft>
                <a:spcPts val="0"/>
              </a:spcAft>
              <a:buClr>
                <a:schemeClr val="lt1"/>
              </a:buClr>
              <a:buSzPts val="4400"/>
              <a:buNone/>
              <a:defRPr sz="4400">
                <a:solidFill>
                  <a:schemeClr val="lt1"/>
                </a:solidFill>
              </a:defRPr>
            </a:lvl6pPr>
            <a:lvl7pPr lvl="6" rtl="0">
              <a:spcBef>
                <a:spcPts val="0"/>
              </a:spcBef>
              <a:spcAft>
                <a:spcPts val="0"/>
              </a:spcAft>
              <a:buClr>
                <a:schemeClr val="lt1"/>
              </a:buClr>
              <a:buSzPts val="4400"/>
              <a:buNone/>
              <a:defRPr sz="4400">
                <a:solidFill>
                  <a:schemeClr val="lt1"/>
                </a:solidFill>
              </a:defRPr>
            </a:lvl7pPr>
            <a:lvl8pPr lvl="7" rtl="0">
              <a:spcBef>
                <a:spcPts val="0"/>
              </a:spcBef>
              <a:spcAft>
                <a:spcPts val="0"/>
              </a:spcAft>
              <a:buClr>
                <a:schemeClr val="lt1"/>
              </a:buClr>
              <a:buSzPts val="4400"/>
              <a:buNone/>
              <a:defRPr sz="4400">
                <a:solidFill>
                  <a:schemeClr val="lt1"/>
                </a:solidFill>
              </a:defRPr>
            </a:lvl8pPr>
            <a:lvl9pPr lvl="8" rtl="0">
              <a:spcBef>
                <a:spcPts val="0"/>
              </a:spcBef>
              <a:spcAft>
                <a:spcPts val="0"/>
              </a:spcAft>
              <a:buClr>
                <a:schemeClr val="lt1"/>
              </a:buClr>
              <a:buSzPts val="4400"/>
              <a:buNone/>
              <a:defRPr sz="4400">
                <a:solidFill>
                  <a:schemeClr val="lt1"/>
                </a:solidFill>
              </a:defRPr>
            </a:lvl9pPr>
          </a:lstStyle>
          <a:p>
            <a:r>
              <a:rPr lang="en-US" dirty="0"/>
              <a:t>Click to edit Master title style</a:t>
            </a:r>
            <a:endParaRPr dirty="0"/>
          </a:p>
        </p:txBody>
      </p:sp>
      <p:sp>
        <p:nvSpPr>
          <p:cNvPr id="19" name="Google Shape;19;p3"/>
          <p:cNvSpPr txBox="1">
            <a:spLocks noGrp="1"/>
          </p:cNvSpPr>
          <p:nvPr>
            <p:ph type="subTitle" idx="1"/>
          </p:nvPr>
        </p:nvSpPr>
        <p:spPr>
          <a:xfrm>
            <a:off x="779100" y="2713913"/>
            <a:ext cx="5040600" cy="4449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400"/>
              <a:buNone/>
              <a:defRPr/>
            </a:lvl1pPr>
            <a:lvl2pPr lvl="1" rtl="0">
              <a:spcBef>
                <a:spcPts val="800"/>
              </a:spcBef>
              <a:spcAft>
                <a:spcPts val="0"/>
              </a:spcAft>
              <a:buClr>
                <a:schemeClr val="dk1"/>
              </a:buClr>
              <a:buSzPts val="3000"/>
              <a:buNone/>
              <a:defRPr sz="3000"/>
            </a:lvl2pPr>
            <a:lvl3pPr lvl="2" rtl="0">
              <a:spcBef>
                <a:spcPts val="800"/>
              </a:spcBef>
              <a:spcAft>
                <a:spcPts val="0"/>
              </a:spcAft>
              <a:buClr>
                <a:schemeClr val="dk1"/>
              </a:buClr>
              <a:buSzPts val="3000"/>
              <a:buNone/>
              <a:defRPr sz="3000"/>
            </a:lvl3pPr>
            <a:lvl4pPr lvl="3" rtl="0">
              <a:spcBef>
                <a:spcPts val="800"/>
              </a:spcBef>
              <a:spcAft>
                <a:spcPts val="0"/>
              </a:spcAft>
              <a:buSzPts val="3000"/>
              <a:buNone/>
              <a:defRPr sz="3000"/>
            </a:lvl4pPr>
            <a:lvl5pPr lvl="4" rtl="0">
              <a:spcBef>
                <a:spcPts val="800"/>
              </a:spcBef>
              <a:spcAft>
                <a:spcPts val="0"/>
              </a:spcAft>
              <a:buSzPts val="3000"/>
              <a:buNone/>
              <a:defRPr sz="3000"/>
            </a:lvl5pPr>
            <a:lvl6pPr lvl="5" rtl="0">
              <a:spcBef>
                <a:spcPts val="800"/>
              </a:spcBef>
              <a:spcAft>
                <a:spcPts val="0"/>
              </a:spcAft>
              <a:buSzPts val="3000"/>
              <a:buNone/>
              <a:defRPr sz="3000"/>
            </a:lvl6pPr>
            <a:lvl7pPr lvl="6" rtl="0">
              <a:spcBef>
                <a:spcPts val="800"/>
              </a:spcBef>
              <a:spcAft>
                <a:spcPts val="0"/>
              </a:spcAft>
              <a:buSzPts val="3000"/>
              <a:buNone/>
              <a:defRPr sz="3000"/>
            </a:lvl7pPr>
            <a:lvl8pPr lvl="7" rtl="0">
              <a:spcBef>
                <a:spcPts val="800"/>
              </a:spcBef>
              <a:spcAft>
                <a:spcPts val="0"/>
              </a:spcAft>
              <a:buSzPts val="3000"/>
              <a:buNone/>
              <a:defRPr sz="3000"/>
            </a:lvl8pPr>
            <a:lvl9pPr lvl="8" rtl="0">
              <a:spcBef>
                <a:spcPts val="800"/>
              </a:spcBef>
              <a:spcAft>
                <a:spcPts val="800"/>
              </a:spcAft>
              <a:buSzPts val="3000"/>
              <a:buNone/>
              <a:defRPr sz="3000"/>
            </a:lvl9pPr>
          </a:lstStyle>
          <a:p>
            <a:r>
              <a:rPr lang="en-US"/>
              <a:t>Click to edit Master subtitle style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0"/>
        <p:cNvGrpSpPr/>
        <p:nvPr/>
      </p:nvGrpSpPr>
      <p:grpSpPr>
        <a:xfrm>
          <a:off x="0" y="0"/>
          <a:ext cx="0" cy="0"/>
          <a:chOff x="0" y="0"/>
          <a:chExt cx="0" cy="0"/>
        </a:xfrm>
      </p:grpSpPr>
      <p:sp>
        <p:nvSpPr>
          <p:cNvPr id="14" name="Google Shape;24;p4">
            <a:extLst>
              <a:ext uri="{FF2B5EF4-FFF2-40B4-BE49-F238E27FC236}">
                <a16:creationId xmlns:a16="http://schemas.microsoft.com/office/drawing/2014/main" id="{2D785538-83CC-DB42-8DC4-CDA3EAC5FBEA}"/>
              </a:ext>
            </a:extLst>
          </p:cNvPr>
          <p:cNvSpPr/>
          <p:nvPr userDrawn="1"/>
        </p:nvSpPr>
        <p:spPr>
          <a:xfrm rot="10800000">
            <a:off x="-6173" y="7063"/>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gradFill>
            <a:gsLst>
              <a:gs pos="0">
                <a:schemeClr val="accent2"/>
              </a:gs>
              <a:gs pos="69000">
                <a:srgbClr val="995125"/>
              </a:gs>
              <a:gs pos="100000">
                <a:srgbClr val="653416"/>
              </a:gs>
            </a:gsLst>
            <a:lin ang="5400012" scaled="0"/>
          </a:gradFill>
          <a:ln>
            <a:noFill/>
          </a:ln>
          <a:effectLst>
            <a:outerShdw blurRad="214313" algn="bl" rotWithShape="0">
              <a:schemeClr val="dk1">
                <a:alpha val="2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1" name="Google Shape;21;p4"/>
          <p:cNvSpPr txBox="1">
            <a:spLocks noGrp="1"/>
          </p:cNvSpPr>
          <p:nvPr>
            <p:ph type="body" idx="1"/>
          </p:nvPr>
        </p:nvSpPr>
        <p:spPr>
          <a:xfrm>
            <a:off x="1777400" y="2161800"/>
            <a:ext cx="5589300" cy="819900"/>
          </a:xfrm>
          <a:prstGeom prst="rect">
            <a:avLst/>
          </a:prstGeom>
        </p:spPr>
        <p:txBody>
          <a:bodyPr spcFirstLastPara="1" wrap="square" lIns="0" tIns="0" rIns="0" bIns="0" anchor="ctr" anchorCtr="0">
            <a:noAutofit/>
          </a:bodyPr>
          <a:lstStyle>
            <a:lvl1pPr marL="50800" lvl="0" indent="0" algn="ctr" rtl="0">
              <a:spcBef>
                <a:spcPts val="0"/>
              </a:spcBef>
              <a:spcAft>
                <a:spcPts val="0"/>
              </a:spcAft>
              <a:buSzPts val="2800"/>
              <a:buFontTx/>
              <a:buNone/>
              <a:defRPr sz="2800">
                <a:latin typeface="+mj-lt"/>
                <a:ea typeface="Fira Sans Medium"/>
                <a:cs typeface="Fira Sans Medium"/>
                <a:sym typeface="Fira Sans Medium"/>
              </a:defRPr>
            </a:lvl1pPr>
            <a:lvl2pPr marL="914400" lvl="1"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2pPr>
            <a:lvl3pPr marL="1371600" lvl="2"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3pPr>
            <a:lvl4pPr marL="1828800" lvl="3"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4pPr>
            <a:lvl5pPr marL="2286000" lvl="4"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5pPr>
            <a:lvl6pPr marL="2743200" lvl="5"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6pPr>
            <a:lvl7pPr marL="3200400" lvl="6"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7pPr>
            <a:lvl8pPr marL="3657600" lvl="7" indent="-406400" algn="ctr" rtl="0">
              <a:spcBef>
                <a:spcPts val="800"/>
              </a:spcBef>
              <a:spcAft>
                <a:spcPts val="0"/>
              </a:spcAft>
              <a:buSzPts val="2800"/>
              <a:buFont typeface="Fira Sans Medium"/>
              <a:buChar char="○"/>
              <a:defRPr sz="2800">
                <a:latin typeface="Fira Sans Medium"/>
                <a:ea typeface="Fira Sans Medium"/>
                <a:cs typeface="Fira Sans Medium"/>
                <a:sym typeface="Fira Sans Medium"/>
              </a:defRPr>
            </a:lvl8pPr>
            <a:lvl9pPr marL="4114800" lvl="8" indent="-406400" algn="ctr" rtl="0">
              <a:spcBef>
                <a:spcPts val="800"/>
              </a:spcBef>
              <a:spcAft>
                <a:spcPts val="800"/>
              </a:spcAft>
              <a:buSzPts val="2800"/>
              <a:buFont typeface="Fira Sans Medium"/>
              <a:buChar char="■"/>
              <a:defRPr sz="2800">
                <a:latin typeface="Fira Sans Medium"/>
                <a:ea typeface="Fira Sans Medium"/>
                <a:cs typeface="Fira Sans Medium"/>
                <a:sym typeface="Fira Sans Medium"/>
              </a:defRPr>
            </a:lvl9pPr>
          </a:lstStyle>
          <a:p>
            <a:pPr lvl="0"/>
            <a:r>
              <a:rPr lang="en-US" dirty="0"/>
              <a:t>Click to edit Master text styles</a:t>
            </a:r>
          </a:p>
        </p:txBody>
      </p:sp>
      <p:sp>
        <p:nvSpPr>
          <p:cNvPr id="23" name="Google Shape;23;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4" name="Google Shape;24;p4"/>
          <p:cNvSpPr/>
          <p:nvPr/>
        </p:nvSpPr>
        <p:spPr>
          <a:xfrm>
            <a:off x="721700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gradFill>
            <a:gsLst>
              <a:gs pos="0">
                <a:schemeClr val="accent2"/>
              </a:gs>
              <a:gs pos="69000">
                <a:srgbClr val="995125"/>
              </a:gs>
              <a:gs pos="100000">
                <a:srgbClr val="653416"/>
              </a:gs>
            </a:gsLst>
            <a:lin ang="5400012" scaled="0"/>
          </a:gradFill>
          <a:ln>
            <a:noFill/>
          </a:ln>
          <a:effectLst>
            <a:outerShdw blurRad="214313" algn="bl" rotWithShape="0">
              <a:schemeClr val="dk1">
                <a:alpha val="2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5" name="Google Shape;25;p4"/>
          <p:cNvSpPr/>
          <p:nvPr/>
        </p:nvSpPr>
        <p:spPr>
          <a:xfrm>
            <a:off x="7366595"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97000">
                <a:schemeClr val="accent4">
                  <a:lumMod val="60000"/>
                  <a:lumOff val="40000"/>
                </a:schemeClr>
              </a:gs>
              <a:gs pos="0">
                <a:srgbClr val="F44C00"/>
              </a:gs>
              <a:gs pos="51000">
                <a:schemeClr val="accent6">
                  <a:lumMod val="60000"/>
                  <a:lumOff val="40000"/>
                  <a:alpha val="89643"/>
                </a:schemeClr>
              </a:gs>
            </a:gsLst>
            <a:lin ang="5400012" scaled="0"/>
          </a:gradFill>
          <a:ln>
            <a:noFill/>
          </a:ln>
          <a:effectLst>
            <a:outerShdw blurRad="214313"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26" name="Google Shape;26;p4"/>
          <p:cNvSpPr/>
          <p:nvPr/>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a:gsLst>
              <a:gs pos="0">
                <a:schemeClr val="accent4">
                  <a:lumMod val="60000"/>
                  <a:lumOff val="40000"/>
                </a:schemeClr>
              </a:gs>
              <a:gs pos="98000">
                <a:schemeClr val="accent5">
                  <a:lumMod val="20000"/>
                  <a:lumOff val="80000"/>
                </a:schemeClr>
              </a:gs>
              <a:gs pos="65000">
                <a:schemeClr val="accent5">
                  <a:lumMod val="40000"/>
                  <a:lumOff val="60000"/>
                </a:schemeClr>
              </a:gs>
              <a:gs pos="30000">
                <a:schemeClr val="accent5">
                  <a:lumMod val="60000"/>
                  <a:lumOff val="40000"/>
                </a:schemeClr>
              </a:gs>
            </a:gsLst>
            <a:lin ang="5400012" scaled="0"/>
          </a:gradFill>
          <a:ln>
            <a:noFill/>
          </a:ln>
          <a:effectLst>
            <a:outerShdw blurRad="214313"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3" name="Google Shape;25;p4">
            <a:extLst>
              <a:ext uri="{FF2B5EF4-FFF2-40B4-BE49-F238E27FC236}">
                <a16:creationId xmlns:a16="http://schemas.microsoft.com/office/drawing/2014/main" id="{357BBA2D-A427-1B4D-8619-0E8204265FD4}"/>
              </a:ext>
            </a:extLst>
          </p:cNvPr>
          <p:cNvSpPr/>
          <p:nvPr userDrawn="1"/>
        </p:nvSpPr>
        <p:spPr>
          <a:xfrm rot="10800000">
            <a:off x="-10386" y="3211"/>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97000">
                <a:schemeClr val="accent4">
                  <a:lumMod val="60000"/>
                  <a:lumOff val="40000"/>
                </a:schemeClr>
              </a:gs>
              <a:gs pos="0">
                <a:srgbClr val="F44C00"/>
              </a:gs>
              <a:gs pos="51000">
                <a:schemeClr val="accent6">
                  <a:lumMod val="60000"/>
                  <a:lumOff val="40000"/>
                  <a:alpha val="89643"/>
                </a:schemeClr>
              </a:gs>
            </a:gsLst>
            <a:lin ang="5400012" scaled="0"/>
          </a:gradFill>
          <a:ln>
            <a:noFill/>
          </a:ln>
          <a:effectLst>
            <a:outerShdw blurRad="214313"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2" name="Google Shape;26;p4">
            <a:extLst>
              <a:ext uri="{FF2B5EF4-FFF2-40B4-BE49-F238E27FC236}">
                <a16:creationId xmlns:a16="http://schemas.microsoft.com/office/drawing/2014/main" id="{6AFA69CF-D010-4C46-BD09-378AE443468B}"/>
              </a:ext>
            </a:extLst>
          </p:cNvPr>
          <p:cNvSpPr/>
          <p:nvPr userDrawn="1"/>
        </p:nvSpPr>
        <p:spPr>
          <a:xfrm rot="10800000">
            <a:off x="-5430" y="3749421"/>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a:gsLst>
              <a:gs pos="0">
                <a:schemeClr val="accent4">
                  <a:lumMod val="60000"/>
                  <a:lumOff val="40000"/>
                </a:schemeClr>
              </a:gs>
              <a:gs pos="98000">
                <a:schemeClr val="accent5">
                  <a:lumMod val="20000"/>
                  <a:lumOff val="80000"/>
                </a:schemeClr>
              </a:gs>
              <a:gs pos="65000">
                <a:schemeClr val="accent5">
                  <a:lumMod val="40000"/>
                  <a:lumOff val="60000"/>
                </a:schemeClr>
              </a:gs>
              <a:gs pos="30000">
                <a:schemeClr val="accent5">
                  <a:lumMod val="60000"/>
                  <a:lumOff val="40000"/>
                </a:schemeClr>
              </a:gs>
            </a:gsLst>
            <a:lin ang="5400012" scaled="0"/>
          </a:gradFill>
          <a:ln>
            <a:noFill/>
          </a:ln>
          <a:effectLst>
            <a:outerShdw blurRad="214313"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7"/>
        <p:cNvGrpSpPr/>
        <p:nvPr/>
      </p:nvGrpSpPr>
      <p:grpSpPr>
        <a:xfrm>
          <a:off x="0" y="0"/>
          <a:ext cx="0" cy="0"/>
          <a:chOff x="0" y="0"/>
          <a:chExt cx="0" cy="0"/>
        </a:xfrm>
      </p:grpSpPr>
      <p:sp>
        <p:nvSpPr>
          <p:cNvPr id="41" name="Google Shape;41;p6"/>
          <p:cNvSpPr txBox="1">
            <a:spLocks noGrp="1"/>
          </p:cNvSpPr>
          <p:nvPr>
            <p:ph type="title"/>
          </p:nvPr>
        </p:nvSpPr>
        <p:spPr>
          <a:xfrm>
            <a:off x="779100" y="836000"/>
            <a:ext cx="6962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solidFill>
                  <a:srgbClr val="F44C00"/>
                </a:solidFill>
                <a:latin typeface="+mj-lt"/>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dirty="0"/>
              <a:t>Click to edit Master title style</a:t>
            </a:r>
            <a:endParaRPr dirty="0"/>
          </a:p>
        </p:txBody>
      </p:sp>
      <p:sp>
        <p:nvSpPr>
          <p:cNvPr id="42" name="Google Shape;42;p6"/>
          <p:cNvSpPr txBox="1">
            <a:spLocks noGrp="1"/>
          </p:cNvSpPr>
          <p:nvPr>
            <p:ph type="body" idx="1"/>
          </p:nvPr>
        </p:nvSpPr>
        <p:spPr>
          <a:xfrm>
            <a:off x="779100" y="1492425"/>
            <a:ext cx="3252900" cy="29217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atin typeface="+mj-lt"/>
              </a:defRPr>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pPr lvl="0"/>
            <a:r>
              <a:rPr lang="en-US" dirty="0"/>
              <a:t>Click to edit Master text styles</a:t>
            </a:r>
          </a:p>
        </p:txBody>
      </p:sp>
      <p:sp>
        <p:nvSpPr>
          <p:cNvPr id="43" name="Google Shape;43;p6"/>
          <p:cNvSpPr txBox="1">
            <a:spLocks noGrp="1"/>
          </p:cNvSpPr>
          <p:nvPr>
            <p:ph type="body" idx="2"/>
          </p:nvPr>
        </p:nvSpPr>
        <p:spPr>
          <a:xfrm>
            <a:off x="4488203" y="1492425"/>
            <a:ext cx="3252900" cy="29217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atin typeface="+mj-lt"/>
              </a:defRPr>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pPr lvl="0"/>
            <a:r>
              <a:rPr lang="en-US" dirty="0"/>
              <a:t>Click to edit Master text styles</a:t>
            </a:r>
          </a:p>
        </p:txBody>
      </p:sp>
      <p:sp>
        <p:nvSpPr>
          <p:cNvPr id="44" name="Google Shape;44;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 name="Google Shape;24;p4">
            <a:extLst>
              <a:ext uri="{FF2B5EF4-FFF2-40B4-BE49-F238E27FC236}">
                <a16:creationId xmlns:a16="http://schemas.microsoft.com/office/drawing/2014/main" id="{D8F27BBA-1D2F-6E4F-AE43-90D00B800A00}"/>
              </a:ext>
            </a:extLst>
          </p:cNvPr>
          <p:cNvSpPr/>
          <p:nvPr userDrawn="1"/>
        </p:nvSpPr>
        <p:spPr>
          <a:xfrm>
            <a:off x="721700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gradFill>
            <a:gsLst>
              <a:gs pos="0">
                <a:schemeClr val="accent2"/>
              </a:gs>
              <a:gs pos="69000">
                <a:srgbClr val="995125"/>
              </a:gs>
              <a:gs pos="100000">
                <a:srgbClr val="653416"/>
              </a:gs>
            </a:gsLst>
            <a:lin ang="5400012" scaled="0"/>
          </a:gradFill>
          <a:ln>
            <a:noFill/>
          </a:ln>
          <a:effectLst>
            <a:outerShdw blurRad="214313" algn="bl" rotWithShape="0">
              <a:schemeClr val="dk1">
                <a:alpha val="2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3" name="Google Shape;25;p4">
            <a:extLst>
              <a:ext uri="{FF2B5EF4-FFF2-40B4-BE49-F238E27FC236}">
                <a16:creationId xmlns:a16="http://schemas.microsoft.com/office/drawing/2014/main" id="{BD5E4BC5-C6D6-6247-B791-83D875B610A0}"/>
              </a:ext>
            </a:extLst>
          </p:cNvPr>
          <p:cNvSpPr/>
          <p:nvPr userDrawn="1"/>
        </p:nvSpPr>
        <p:spPr>
          <a:xfrm>
            <a:off x="7366595"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97000">
                <a:schemeClr val="accent4">
                  <a:lumMod val="60000"/>
                  <a:lumOff val="40000"/>
                </a:schemeClr>
              </a:gs>
              <a:gs pos="0">
                <a:srgbClr val="F44C00"/>
              </a:gs>
              <a:gs pos="51000">
                <a:schemeClr val="accent6">
                  <a:lumMod val="60000"/>
                  <a:lumOff val="40000"/>
                  <a:alpha val="89643"/>
                </a:schemeClr>
              </a:gs>
            </a:gsLst>
            <a:lin ang="5400012" scaled="0"/>
          </a:gradFill>
          <a:ln>
            <a:noFill/>
          </a:ln>
          <a:effectLst>
            <a:outerShdw blurRad="214313"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4" name="Google Shape;26;p4">
            <a:extLst>
              <a:ext uri="{FF2B5EF4-FFF2-40B4-BE49-F238E27FC236}">
                <a16:creationId xmlns:a16="http://schemas.microsoft.com/office/drawing/2014/main" id="{2B80DCEC-B1C6-AC43-8552-330C472D155B}"/>
              </a:ext>
            </a:extLst>
          </p:cNvPr>
          <p:cNvSpPr/>
          <p:nvPr userDrawn="1"/>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a:gsLst>
              <a:gs pos="0">
                <a:schemeClr val="accent4">
                  <a:lumMod val="60000"/>
                  <a:lumOff val="40000"/>
                </a:schemeClr>
              </a:gs>
              <a:gs pos="98000">
                <a:schemeClr val="accent5">
                  <a:lumMod val="20000"/>
                  <a:lumOff val="80000"/>
                </a:schemeClr>
              </a:gs>
              <a:gs pos="65000">
                <a:schemeClr val="accent5">
                  <a:lumMod val="40000"/>
                  <a:lumOff val="60000"/>
                </a:schemeClr>
              </a:gs>
              <a:gs pos="30000">
                <a:schemeClr val="accent5">
                  <a:lumMod val="60000"/>
                  <a:lumOff val="40000"/>
                </a:schemeClr>
              </a:gs>
            </a:gsLst>
            <a:lin ang="5400012" scaled="0"/>
          </a:gradFill>
          <a:ln>
            <a:noFill/>
          </a:ln>
          <a:effectLst>
            <a:outerShdw blurRad="214313"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0293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7"/>
        <p:cNvGrpSpPr/>
        <p:nvPr/>
      </p:nvGrpSpPr>
      <p:grpSpPr>
        <a:xfrm>
          <a:off x="0" y="0"/>
          <a:ext cx="0" cy="0"/>
          <a:chOff x="0" y="0"/>
          <a:chExt cx="0" cy="0"/>
        </a:xfrm>
      </p:grpSpPr>
      <p:sp>
        <p:nvSpPr>
          <p:cNvPr id="41" name="Google Shape;41;p6"/>
          <p:cNvSpPr txBox="1">
            <a:spLocks noGrp="1"/>
          </p:cNvSpPr>
          <p:nvPr>
            <p:ph type="title"/>
          </p:nvPr>
        </p:nvSpPr>
        <p:spPr>
          <a:xfrm>
            <a:off x="779100" y="836000"/>
            <a:ext cx="6962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solidFill>
                  <a:srgbClr val="F44C00"/>
                </a:solidFill>
                <a:latin typeface="+mj-lt"/>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dirty="0"/>
              <a:t>Click to edit Master title style</a:t>
            </a:r>
            <a:endParaRPr dirty="0"/>
          </a:p>
        </p:txBody>
      </p:sp>
      <p:sp>
        <p:nvSpPr>
          <p:cNvPr id="42" name="Google Shape;42;p6"/>
          <p:cNvSpPr txBox="1">
            <a:spLocks noGrp="1"/>
          </p:cNvSpPr>
          <p:nvPr>
            <p:ph type="body" idx="1"/>
          </p:nvPr>
        </p:nvSpPr>
        <p:spPr>
          <a:xfrm>
            <a:off x="779100" y="1492425"/>
            <a:ext cx="3252900" cy="29217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atin typeface="+mj-lt"/>
              </a:defRPr>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pPr lvl="0"/>
            <a:r>
              <a:rPr lang="en-US" dirty="0"/>
              <a:t>Click to edit Master text styles</a:t>
            </a:r>
          </a:p>
        </p:txBody>
      </p:sp>
      <p:sp>
        <p:nvSpPr>
          <p:cNvPr id="43" name="Google Shape;43;p6"/>
          <p:cNvSpPr txBox="1">
            <a:spLocks noGrp="1"/>
          </p:cNvSpPr>
          <p:nvPr>
            <p:ph type="body" idx="2"/>
          </p:nvPr>
        </p:nvSpPr>
        <p:spPr>
          <a:xfrm>
            <a:off x="4488203" y="1492425"/>
            <a:ext cx="3252900" cy="29217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atin typeface="+mj-lt"/>
              </a:defRPr>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pPr lvl="0"/>
            <a:r>
              <a:rPr lang="en-US" dirty="0"/>
              <a:t>Click to edit Master text styles</a:t>
            </a:r>
          </a:p>
        </p:txBody>
      </p:sp>
      <p:sp>
        <p:nvSpPr>
          <p:cNvPr id="44" name="Google Shape;44;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 name="Google Shape;24;p4">
            <a:extLst>
              <a:ext uri="{FF2B5EF4-FFF2-40B4-BE49-F238E27FC236}">
                <a16:creationId xmlns:a16="http://schemas.microsoft.com/office/drawing/2014/main" id="{D8F27BBA-1D2F-6E4F-AE43-90D00B800A00}"/>
              </a:ext>
            </a:extLst>
          </p:cNvPr>
          <p:cNvSpPr/>
          <p:nvPr userDrawn="1"/>
        </p:nvSpPr>
        <p:spPr>
          <a:xfrm>
            <a:off x="721700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gradFill>
            <a:gsLst>
              <a:gs pos="0">
                <a:schemeClr val="accent2"/>
              </a:gs>
              <a:gs pos="69000">
                <a:srgbClr val="995125"/>
              </a:gs>
              <a:gs pos="100000">
                <a:srgbClr val="653416"/>
              </a:gs>
            </a:gsLst>
            <a:lin ang="5400012" scaled="0"/>
          </a:gradFill>
          <a:ln>
            <a:noFill/>
          </a:ln>
          <a:effectLst>
            <a:outerShdw blurRad="214313" algn="bl" rotWithShape="0">
              <a:schemeClr val="dk1">
                <a:alpha val="2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3" name="Google Shape;25;p4">
            <a:extLst>
              <a:ext uri="{FF2B5EF4-FFF2-40B4-BE49-F238E27FC236}">
                <a16:creationId xmlns:a16="http://schemas.microsoft.com/office/drawing/2014/main" id="{BD5E4BC5-C6D6-6247-B791-83D875B610A0}"/>
              </a:ext>
            </a:extLst>
          </p:cNvPr>
          <p:cNvSpPr/>
          <p:nvPr userDrawn="1"/>
        </p:nvSpPr>
        <p:spPr>
          <a:xfrm>
            <a:off x="7366595"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gradFill>
            <a:gsLst>
              <a:gs pos="97000">
                <a:schemeClr val="accent4">
                  <a:lumMod val="60000"/>
                  <a:lumOff val="40000"/>
                </a:schemeClr>
              </a:gs>
              <a:gs pos="0">
                <a:srgbClr val="F44C00"/>
              </a:gs>
              <a:gs pos="51000">
                <a:schemeClr val="accent6">
                  <a:lumMod val="60000"/>
                  <a:lumOff val="40000"/>
                  <a:alpha val="89643"/>
                </a:schemeClr>
              </a:gs>
            </a:gsLst>
            <a:lin ang="5400012" scaled="0"/>
          </a:gradFill>
          <a:ln>
            <a:noFill/>
          </a:ln>
          <a:effectLst>
            <a:outerShdw blurRad="214313" algn="bl" rotWithShape="0">
              <a:schemeClr val="dk1">
                <a:alpha val="35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4" name="Google Shape;26;p4">
            <a:extLst>
              <a:ext uri="{FF2B5EF4-FFF2-40B4-BE49-F238E27FC236}">
                <a16:creationId xmlns:a16="http://schemas.microsoft.com/office/drawing/2014/main" id="{2B80DCEC-B1C6-AC43-8552-330C472D155B}"/>
              </a:ext>
            </a:extLst>
          </p:cNvPr>
          <p:cNvSpPr/>
          <p:nvPr userDrawn="1"/>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gradFill>
            <a:gsLst>
              <a:gs pos="0">
                <a:schemeClr val="accent4">
                  <a:lumMod val="60000"/>
                  <a:lumOff val="40000"/>
                </a:schemeClr>
              </a:gs>
              <a:gs pos="98000">
                <a:schemeClr val="accent5">
                  <a:lumMod val="20000"/>
                  <a:lumOff val="80000"/>
                </a:schemeClr>
              </a:gs>
              <a:gs pos="65000">
                <a:schemeClr val="accent5">
                  <a:lumMod val="40000"/>
                  <a:lumOff val="60000"/>
                </a:schemeClr>
              </a:gs>
              <a:gs pos="30000">
                <a:schemeClr val="accent5">
                  <a:lumMod val="60000"/>
                  <a:lumOff val="40000"/>
                </a:schemeClr>
              </a:gs>
            </a:gsLst>
            <a:lin ang="5400012" scaled="0"/>
          </a:gradFill>
          <a:ln>
            <a:noFill/>
          </a:ln>
          <a:effectLst>
            <a:outerShdw blurRad="214313" algn="bl" rotWithShape="0">
              <a:schemeClr val="dk1">
                <a:alpha val="30000"/>
              </a:scheme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extLst>
      <p:ext uri="{BB962C8B-B14F-4D97-AF65-F5344CB8AC3E}">
        <p14:creationId xmlns:p14="http://schemas.microsoft.com/office/powerpoint/2010/main" val="276941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50199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gif"/><Relationship Id="rId5" Type="http://schemas.openxmlformats.org/officeDocument/2006/relationships/image" Target="../media/image2.gif"/><Relationship Id="rId4"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pic>
        <p:nvPicPr>
          <p:cNvPr id="4" name="Picture 3">
            <a:extLst>
              <a:ext uri="{FF2B5EF4-FFF2-40B4-BE49-F238E27FC236}">
                <a16:creationId xmlns:a16="http://schemas.microsoft.com/office/drawing/2014/main" id="{0BD0A745-BBB3-6841-B9C9-4CD83E021A9E}"/>
              </a:ext>
            </a:extLst>
          </p:cNvPr>
          <p:cNvPicPr>
            <a:picLocks noChangeAspect="1"/>
          </p:cNvPicPr>
          <p:nvPr userDrawn="1"/>
        </p:nvPicPr>
        <p:blipFill rotWithShape="1">
          <a:blip r:embed="rId5"/>
          <a:srcRect l="74663" b="19577"/>
          <a:stretch/>
        </p:blipFill>
        <p:spPr>
          <a:xfrm>
            <a:off x="0" y="0"/>
            <a:ext cx="9144000" cy="5143451"/>
          </a:xfrm>
          <a:prstGeom prst="rect">
            <a:avLst/>
          </a:prstGeom>
        </p:spPr>
      </p:pic>
      <p:sp>
        <p:nvSpPr>
          <p:cNvPr id="6" name="Google Shape;6;p1"/>
          <p:cNvSpPr txBox="1">
            <a:spLocks noGrp="1"/>
          </p:cNvSpPr>
          <p:nvPr>
            <p:ph type="title"/>
          </p:nvPr>
        </p:nvSpPr>
        <p:spPr>
          <a:xfrm>
            <a:off x="779100" y="836000"/>
            <a:ext cx="69621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1pPr>
            <a:lvl2pPr lvl="1"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2pPr>
            <a:lvl3pPr lvl="2"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3pPr>
            <a:lvl4pPr lvl="3"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4pPr>
            <a:lvl5pPr lvl="4"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5pPr>
            <a:lvl6pPr lvl="5"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6pPr>
            <a:lvl7pPr lvl="6"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7pPr>
            <a:lvl8pPr lvl="7"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8pPr>
            <a:lvl9pPr lvl="8" rtl="0">
              <a:lnSpc>
                <a:spcPct val="90000"/>
              </a:lnSpc>
              <a:spcBef>
                <a:spcPts val="0"/>
              </a:spcBef>
              <a:spcAft>
                <a:spcPts val="0"/>
              </a:spcAft>
              <a:buClr>
                <a:schemeClr val="accent1"/>
              </a:buClr>
              <a:buSzPts val="3200"/>
              <a:buFont typeface="Fira Sans SemiBold"/>
              <a:buNone/>
              <a:defRPr sz="3200">
                <a:solidFill>
                  <a:schemeClr val="accent1"/>
                </a:solidFill>
                <a:latin typeface="Fira Sans SemiBold"/>
                <a:ea typeface="Fira Sans SemiBold"/>
                <a:cs typeface="Fira Sans SemiBold"/>
                <a:sym typeface="Fira Sans SemiBold"/>
              </a:defRPr>
            </a:lvl9pPr>
          </a:lstStyle>
          <a:p>
            <a:endParaRPr dirty="0"/>
          </a:p>
        </p:txBody>
      </p:sp>
      <p:sp>
        <p:nvSpPr>
          <p:cNvPr id="7" name="Google Shape;7;p1"/>
          <p:cNvSpPr txBox="1">
            <a:spLocks noGrp="1"/>
          </p:cNvSpPr>
          <p:nvPr>
            <p:ph type="body" idx="1"/>
          </p:nvPr>
        </p:nvSpPr>
        <p:spPr>
          <a:xfrm>
            <a:off x="779100" y="1492425"/>
            <a:ext cx="6962100" cy="28953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4"/>
              </a:buClr>
              <a:buSzPts val="2400"/>
              <a:buFont typeface="Fira Sans Light"/>
              <a:buChar char="●"/>
              <a:defRPr sz="2400">
                <a:solidFill>
                  <a:schemeClr val="dk1"/>
                </a:solidFill>
                <a:latin typeface="Fira Sans Light"/>
                <a:ea typeface="Fira Sans Light"/>
                <a:cs typeface="Fira Sans Light"/>
                <a:sym typeface="Fira Sans Light"/>
              </a:defRPr>
            </a:lvl1pPr>
            <a:lvl2pPr marL="914400" lvl="1" indent="-381000" rtl="0">
              <a:lnSpc>
                <a:spcPct val="115000"/>
              </a:lnSpc>
              <a:spcBef>
                <a:spcPts val="800"/>
              </a:spcBef>
              <a:spcAft>
                <a:spcPts val="0"/>
              </a:spcAft>
              <a:buClr>
                <a:schemeClr val="accent5"/>
              </a:buClr>
              <a:buSzPts val="2400"/>
              <a:buFont typeface="Fira Sans Light"/>
              <a:buChar char="○"/>
              <a:defRPr sz="2400">
                <a:solidFill>
                  <a:schemeClr val="dk1"/>
                </a:solidFill>
                <a:latin typeface="Fira Sans Light"/>
                <a:ea typeface="Fira Sans Light"/>
                <a:cs typeface="Fira Sans Light"/>
                <a:sym typeface="Fira Sans Light"/>
              </a:defRPr>
            </a:lvl2pPr>
            <a:lvl3pPr marL="1371600" lvl="2" indent="-381000" rtl="0">
              <a:lnSpc>
                <a:spcPct val="115000"/>
              </a:lnSpc>
              <a:spcBef>
                <a:spcPts val="800"/>
              </a:spcBef>
              <a:spcAft>
                <a:spcPts val="0"/>
              </a:spcAft>
              <a:buClr>
                <a:schemeClr val="accent6"/>
              </a:buClr>
              <a:buSzPts val="2400"/>
              <a:buFont typeface="Fira Sans Light"/>
              <a:buChar char="■"/>
              <a:defRPr sz="2400">
                <a:solidFill>
                  <a:schemeClr val="dk1"/>
                </a:solidFill>
                <a:latin typeface="Fira Sans Light"/>
                <a:ea typeface="Fira Sans Light"/>
                <a:cs typeface="Fira Sans Light"/>
                <a:sym typeface="Fira Sans Light"/>
              </a:defRPr>
            </a:lvl3pPr>
            <a:lvl4pPr marL="1828800" lvl="3"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4pPr>
            <a:lvl5pPr marL="2286000" lvl="4"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5pPr>
            <a:lvl6pPr marL="2743200" lvl="5"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6pPr>
            <a:lvl7pPr marL="3200400" lvl="6"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7pPr>
            <a:lvl8pPr marL="3657600" lvl="7" indent="-381000" rtl="0">
              <a:lnSpc>
                <a:spcPct val="115000"/>
              </a:lnSpc>
              <a:spcBef>
                <a:spcPts val="800"/>
              </a:spcBef>
              <a:spcAft>
                <a:spcPts val="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8pPr>
            <a:lvl9pPr marL="4114800" lvl="8" indent="-381000" rtl="0">
              <a:lnSpc>
                <a:spcPct val="115000"/>
              </a:lnSpc>
              <a:spcBef>
                <a:spcPts val="800"/>
              </a:spcBef>
              <a:spcAft>
                <a:spcPts val="800"/>
              </a:spcAft>
              <a:buClr>
                <a:schemeClr val="dk1"/>
              </a:buClr>
              <a:buSzPts val="2400"/>
              <a:buFont typeface="Fira Sans Light"/>
              <a:buChar char="■"/>
              <a:defRPr sz="2400">
                <a:solidFill>
                  <a:schemeClr val="dk1"/>
                </a:solidFill>
                <a:latin typeface="Fira Sans Light"/>
                <a:ea typeface="Fira Sans Light"/>
                <a:cs typeface="Fira Sans Light"/>
                <a:sym typeface="Fira Sans Light"/>
              </a:defRPr>
            </a:lvl9pPr>
          </a:lstStyle>
          <a:p>
            <a:endParaRPr dirty="0"/>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ira Sans SemiBold"/>
                <a:ea typeface="Fira Sans SemiBold"/>
                <a:cs typeface="Fira Sans SemiBold"/>
                <a:sym typeface="Fira Sans SemiBold"/>
              </a:defRPr>
            </a:lvl1pPr>
            <a:lvl2pPr lvl="1" algn="r" rtl="0">
              <a:buNone/>
              <a:defRPr sz="1300">
                <a:solidFill>
                  <a:schemeClr val="lt1"/>
                </a:solidFill>
                <a:latin typeface="Fira Sans SemiBold"/>
                <a:ea typeface="Fira Sans SemiBold"/>
                <a:cs typeface="Fira Sans SemiBold"/>
                <a:sym typeface="Fira Sans SemiBold"/>
              </a:defRPr>
            </a:lvl2pPr>
            <a:lvl3pPr lvl="2" algn="r" rtl="0">
              <a:buNone/>
              <a:defRPr sz="1300">
                <a:solidFill>
                  <a:schemeClr val="lt1"/>
                </a:solidFill>
                <a:latin typeface="Fira Sans SemiBold"/>
                <a:ea typeface="Fira Sans SemiBold"/>
                <a:cs typeface="Fira Sans SemiBold"/>
                <a:sym typeface="Fira Sans SemiBold"/>
              </a:defRPr>
            </a:lvl3pPr>
            <a:lvl4pPr lvl="3" algn="r" rtl="0">
              <a:buNone/>
              <a:defRPr sz="1300">
                <a:solidFill>
                  <a:schemeClr val="lt1"/>
                </a:solidFill>
                <a:latin typeface="Fira Sans SemiBold"/>
                <a:ea typeface="Fira Sans SemiBold"/>
                <a:cs typeface="Fira Sans SemiBold"/>
                <a:sym typeface="Fira Sans SemiBold"/>
              </a:defRPr>
            </a:lvl4pPr>
            <a:lvl5pPr lvl="4" algn="r" rtl="0">
              <a:buNone/>
              <a:defRPr sz="1300">
                <a:solidFill>
                  <a:schemeClr val="lt1"/>
                </a:solidFill>
                <a:latin typeface="Fira Sans SemiBold"/>
                <a:ea typeface="Fira Sans SemiBold"/>
                <a:cs typeface="Fira Sans SemiBold"/>
                <a:sym typeface="Fira Sans SemiBold"/>
              </a:defRPr>
            </a:lvl5pPr>
            <a:lvl6pPr lvl="5" algn="r" rtl="0">
              <a:buNone/>
              <a:defRPr sz="1300">
                <a:solidFill>
                  <a:schemeClr val="lt1"/>
                </a:solidFill>
                <a:latin typeface="Fira Sans SemiBold"/>
                <a:ea typeface="Fira Sans SemiBold"/>
                <a:cs typeface="Fira Sans SemiBold"/>
                <a:sym typeface="Fira Sans SemiBold"/>
              </a:defRPr>
            </a:lvl6pPr>
            <a:lvl7pPr lvl="6" algn="r" rtl="0">
              <a:buNone/>
              <a:defRPr sz="1300">
                <a:solidFill>
                  <a:schemeClr val="lt1"/>
                </a:solidFill>
                <a:latin typeface="Fira Sans SemiBold"/>
                <a:ea typeface="Fira Sans SemiBold"/>
                <a:cs typeface="Fira Sans SemiBold"/>
                <a:sym typeface="Fira Sans SemiBold"/>
              </a:defRPr>
            </a:lvl7pPr>
            <a:lvl8pPr lvl="7" algn="r" rtl="0">
              <a:buNone/>
              <a:defRPr sz="1300">
                <a:solidFill>
                  <a:schemeClr val="lt1"/>
                </a:solidFill>
                <a:latin typeface="Fira Sans SemiBold"/>
                <a:ea typeface="Fira Sans SemiBold"/>
                <a:cs typeface="Fira Sans SemiBold"/>
                <a:sym typeface="Fira Sans SemiBold"/>
              </a:defRPr>
            </a:lvl8pPr>
            <a:lvl9pPr lvl="8" algn="r" rtl="0">
              <a:buNone/>
              <a:defRPr sz="1300">
                <a:solidFill>
                  <a:schemeClr val="lt1"/>
                </a:solidFill>
                <a:latin typeface="Fira Sans SemiBold"/>
                <a:ea typeface="Fira Sans SemiBold"/>
                <a:cs typeface="Fira Sans SemiBold"/>
                <a:sym typeface="Fira Sans SemiBol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1" i="0" u="none" strike="noStrike" cap="none">
          <a:solidFill>
            <a:srgbClr val="000000"/>
          </a:solidFill>
          <a:latin typeface="+mj-lt"/>
          <a:ea typeface="Optima" panose="02000503060000020004" pitchFamily="2" charset="0"/>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1D614F-DEFE-8A4F-AE25-CEC4A9E2C29C}"/>
              </a:ext>
            </a:extLst>
          </p:cNvPr>
          <p:cNvPicPr>
            <a:picLocks noChangeAspect="1"/>
          </p:cNvPicPr>
          <p:nvPr userDrawn="1"/>
        </p:nvPicPr>
        <p:blipFill rotWithShape="1">
          <a:blip r:embed="rId4"/>
          <a:srcRect l="74663" b="19577"/>
          <a:stretch/>
        </p:blipFill>
        <p:spPr>
          <a:xfrm>
            <a:off x="0" y="0"/>
            <a:ext cx="9144000" cy="5143451"/>
          </a:xfrm>
          <a:prstGeom prst="rect">
            <a:avLst/>
          </a:prstGeom>
        </p:spPr>
      </p:pic>
      <p:sp>
        <p:nvSpPr>
          <p:cNvPr id="4" name="Date Placeholder 3">
            <a:extLst>
              <a:ext uri="{FF2B5EF4-FFF2-40B4-BE49-F238E27FC236}">
                <a16:creationId xmlns:a16="http://schemas.microsoft.com/office/drawing/2014/main" id="{E0BBBD52-8036-4E4C-B6C9-800BDC609B6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70B98AF-4E98-734C-9122-99655EB6300C}" type="datetimeFigureOut">
              <a:rPr lang="en-US" smtClean="0"/>
              <a:t>5/26/2025</a:t>
            </a:fld>
            <a:endParaRPr lang="en-US"/>
          </a:p>
        </p:txBody>
      </p:sp>
      <p:sp>
        <p:nvSpPr>
          <p:cNvPr id="5" name="Footer Placeholder 4">
            <a:extLst>
              <a:ext uri="{FF2B5EF4-FFF2-40B4-BE49-F238E27FC236}">
                <a16:creationId xmlns:a16="http://schemas.microsoft.com/office/drawing/2014/main" id="{38E8C556-4B84-E040-B6C9-F59AC2EA2357}"/>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017F07-6BF9-4D40-B43A-6F3BC3C47F51}"/>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6A0DFBA-7471-4F47-8C61-B5B6804C1DBC}" type="slidenum">
              <a:rPr lang="en-US" smtClean="0"/>
              <a:t>‹#›</a:t>
            </a:fld>
            <a:endParaRPr lang="en-US"/>
          </a:p>
        </p:txBody>
      </p:sp>
      <p:sp>
        <p:nvSpPr>
          <p:cNvPr id="7" name="Google Shape;176;p22">
            <a:extLst>
              <a:ext uri="{FF2B5EF4-FFF2-40B4-BE49-F238E27FC236}">
                <a16:creationId xmlns:a16="http://schemas.microsoft.com/office/drawing/2014/main" id="{ACEF89C6-26C3-6245-A7B7-3684840F76EF}"/>
              </a:ext>
            </a:extLst>
          </p:cNvPr>
          <p:cNvSpPr txBox="1">
            <a:spLocks/>
          </p:cNvSpPr>
          <p:nvPr userDrawn="1"/>
        </p:nvSpPr>
        <p:spPr>
          <a:xfrm>
            <a:off x="8480584" y="4749851"/>
            <a:ext cx="548700" cy="393600"/>
          </a:xfrm>
          <a:prstGeom prst="rect">
            <a:avLst/>
          </a:prstGeom>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fld id="{00000000-1234-1234-1234-123412341234}" type="slidenum">
              <a:rPr lang="en" smtClean="0"/>
              <a:pPr algn="r"/>
              <a:t>‹#›</a:t>
            </a:fld>
            <a:endParaRPr lang="en"/>
          </a:p>
        </p:txBody>
      </p:sp>
      <p:pic>
        <p:nvPicPr>
          <p:cNvPr id="8" name="Picture 7" descr="Icon&#10;&#10;Description automatically generated">
            <a:extLst>
              <a:ext uri="{FF2B5EF4-FFF2-40B4-BE49-F238E27FC236}">
                <a16:creationId xmlns:a16="http://schemas.microsoft.com/office/drawing/2014/main" id="{C9E8DC1D-DD9F-9A45-85B2-356842737AE8}"/>
              </a:ext>
            </a:extLst>
          </p:cNvPr>
          <p:cNvPicPr>
            <a:picLocks noChangeAspect="1"/>
          </p:cNvPicPr>
          <p:nvPr userDrawn="1"/>
        </p:nvPicPr>
        <p:blipFill>
          <a:blip r:embed="rId5"/>
          <a:stretch>
            <a:fillRect/>
          </a:stretch>
        </p:blipFill>
        <p:spPr>
          <a:xfrm>
            <a:off x="2409568" y="111556"/>
            <a:ext cx="4324861" cy="4339423"/>
          </a:xfrm>
          <a:prstGeom prst="rect">
            <a:avLst/>
          </a:prstGeom>
        </p:spPr>
      </p:pic>
      <p:sp>
        <p:nvSpPr>
          <p:cNvPr id="12" name="Google Shape;74;p11">
            <a:extLst>
              <a:ext uri="{FF2B5EF4-FFF2-40B4-BE49-F238E27FC236}">
                <a16:creationId xmlns:a16="http://schemas.microsoft.com/office/drawing/2014/main" id="{6D0A604C-0C3C-E44B-A488-6156F5EAFC1D}"/>
              </a:ext>
            </a:extLst>
          </p:cNvPr>
          <p:cNvSpPr/>
          <p:nvPr userDrawn="1"/>
        </p:nvSpPr>
        <p:spPr>
          <a:xfrm>
            <a:off x="721700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3" name="Google Shape;75;p11">
            <a:extLst>
              <a:ext uri="{FF2B5EF4-FFF2-40B4-BE49-F238E27FC236}">
                <a16:creationId xmlns:a16="http://schemas.microsoft.com/office/drawing/2014/main" id="{1E71A1C7-7C97-AD43-83C6-3EAB57B5B7F6}"/>
              </a:ext>
            </a:extLst>
          </p:cNvPr>
          <p:cNvSpPr/>
          <p:nvPr userDrawn="1"/>
        </p:nvSpPr>
        <p:spPr>
          <a:xfrm>
            <a:off x="7366595"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4" name="Google Shape;76;p11">
            <a:extLst>
              <a:ext uri="{FF2B5EF4-FFF2-40B4-BE49-F238E27FC236}">
                <a16:creationId xmlns:a16="http://schemas.microsoft.com/office/drawing/2014/main" id="{E2504212-BCA0-5D47-9B0E-847C5295F3CC}"/>
              </a:ext>
            </a:extLst>
          </p:cNvPr>
          <p:cNvSpPr/>
          <p:nvPr userDrawn="1"/>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5" name="Google Shape;77;p11">
            <a:extLst>
              <a:ext uri="{FF2B5EF4-FFF2-40B4-BE49-F238E27FC236}">
                <a16:creationId xmlns:a16="http://schemas.microsoft.com/office/drawing/2014/main" id="{33F24328-6A74-334E-82F1-F15A1C917AB5}"/>
              </a:ext>
            </a:extLst>
          </p:cNvPr>
          <p:cNvSpPr/>
          <p:nvPr userDrawn="1"/>
        </p:nvSpPr>
        <p:spPr>
          <a:xfrm rot="10800000">
            <a:off x="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6" name="Google Shape;78;p11">
            <a:extLst>
              <a:ext uri="{FF2B5EF4-FFF2-40B4-BE49-F238E27FC236}">
                <a16:creationId xmlns:a16="http://schemas.microsoft.com/office/drawing/2014/main" id="{C560CD33-43B4-A24E-A3F1-F034EDC8EA99}"/>
              </a:ext>
            </a:extLst>
          </p:cNvPr>
          <p:cNvSpPr/>
          <p:nvPr userDrawn="1"/>
        </p:nvSpPr>
        <p:spPr>
          <a:xfrm rot="10800000">
            <a:off x="7"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pic>
        <p:nvPicPr>
          <p:cNvPr id="10" name="Picture 9" descr="Chart, pie chart&#10;&#10;Description automatically generated">
            <a:extLst>
              <a:ext uri="{FF2B5EF4-FFF2-40B4-BE49-F238E27FC236}">
                <a16:creationId xmlns:a16="http://schemas.microsoft.com/office/drawing/2014/main" id="{18D7AD6A-F9BC-CC46-98D1-1D6B42E542F6}"/>
              </a:ext>
            </a:extLst>
          </p:cNvPr>
          <p:cNvPicPr>
            <a:picLocks noChangeAspect="1"/>
          </p:cNvPicPr>
          <p:nvPr userDrawn="1"/>
        </p:nvPicPr>
        <p:blipFill>
          <a:blip r:embed="rId6"/>
          <a:stretch>
            <a:fillRect/>
          </a:stretch>
        </p:blipFill>
        <p:spPr>
          <a:xfrm>
            <a:off x="0" y="3362712"/>
            <a:ext cx="9144000" cy="1881709"/>
          </a:xfrm>
          <a:prstGeom prst="rect">
            <a:avLst/>
          </a:prstGeom>
        </p:spPr>
      </p:pic>
    </p:spTree>
    <p:extLst>
      <p:ext uri="{BB962C8B-B14F-4D97-AF65-F5344CB8AC3E}">
        <p14:creationId xmlns:p14="http://schemas.microsoft.com/office/powerpoint/2010/main" val="1679296937"/>
      </p:ext>
    </p:extLst>
  </p:cSld>
  <p:clrMap bg1="lt1" tx1="dk1" bg2="lt2" tx2="dk2" accent1="accent1" accent2="accent2" accent3="accent3" accent4="accent4" accent5="accent5" accent6="accent6" hlink="hlink" folHlink="folHlink"/>
  <p:sldLayoutIdLst>
    <p:sldLayoutId id="2147483660" r:id="rId1"/>
    <p:sldLayoutId id="214748367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1D614F-DEFE-8A4F-AE25-CEC4A9E2C29C}"/>
              </a:ext>
            </a:extLst>
          </p:cNvPr>
          <p:cNvPicPr>
            <a:picLocks noChangeAspect="1"/>
          </p:cNvPicPr>
          <p:nvPr userDrawn="1"/>
        </p:nvPicPr>
        <p:blipFill rotWithShape="1">
          <a:blip r:embed="rId3"/>
          <a:srcRect l="74663" b="19577"/>
          <a:stretch/>
        </p:blipFill>
        <p:spPr>
          <a:xfrm>
            <a:off x="0" y="0"/>
            <a:ext cx="9144000" cy="5143451"/>
          </a:xfrm>
          <a:prstGeom prst="rect">
            <a:avLst/>
          </a:prstGeom>
        </p:spPr>
      </p:pic>
      <p:sp>
        <p:nvSpPr>
          <p:cNvPr id="12" name="Google Shape;74;p11">
            <a:extLst>
              <a:ext uri="{FF2B5EF4-FFF2-40B4-BE49-F238E27FC236}">
                <a16:creationId xmlns:a16="http://schemas.microsoft.com/office/drawing/2014/main" id="{6D0A604C-0C3C-E44B-A488-6156F5EAFC1D}"/>
              </a:ext>
            </a:extLst>
          </p:cNvPr>
          <p:cNvSpPr/>
          <p:nvPr userDrawn="1"/>
        </p:nvSpPr>
        <p:spPr>
          <a:xfrm>
            <a:off x="7216999" y="-49"/>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3" name="Google Shape;75;p11">
            <a:extLst>
              <a:ext uri="{FF2B5EF4-FFF2-40B4-BE49-F238E27FC236}">
                <a16:creationId xmlns:a16="http://schemas.microsoft.com/office/drawing/2014/main" id="{1E71A1C7-7C97-AD43-83C6-3EAB57B5B7F6}"/>
              </a:ext>
            </a:extLst>
          </p:cNvPr>
          <p:cNvSpPr/>
          <p:nvPr userDrawn="1"/>
        </p:nvSpPr>
        <p:spPr>
          <a:xfrm>
            <a:off x="7366589"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4" name="Google Shape;76;p11">
            <a:extLst>
              <a:ext uri="{FF2B5EF4-FFF2-40B4-BE49-F238E27FC236}">
                <a16:creationId xmlns:a16="http://schemas.microsoft.com/office/drawing/2014/main" id="{E2504212-BCA0-5D47-9B0E-847C5295F3CC}"/>
              </a:ext>
            </a:extLst>
          </p:cNvPr>
          <p:cNvSpPr/>
          <p:nvPr userDrawn="1"/>
        </p:nvSpPr>
        <p:spPr>
          <a:xfrm>
            <a:off x="7765453" y="0"/>
            <a:ext cx="1378552" cy="1394079"/>
          </a:xfrm>
          <a:custGeom>
            <a:avLst/>
            <a:gdLst/>
            <a:ahLst/>
            <a:cxnLst/>
            <a:rect l="l" t="t" r="r" b="b"/>
            <a:pathLst>
              <a:path w="1838070" h="1858772" extrusionOk="0">
                <a:moveTo>
                  <a:pt x="1838071" y="1858772"/>
                </a:moveTo>
                <a:lnTo>
                  <a:pt x="1838071" y="0"/>
                </a:lnTo>
                <a:lnTo>
                  <a:pt x="0" y="0"/>
                </a:lnTo>
                <a:cubicBezTo>
                  <a:pt x="731393" y="489734"/>
                  <a:pt x="1356551" y="1121924"/>
                  <a:pt x="1838071" y="1858772"/>
                </a:cubicBez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5" name="Google Shape;77;p11">
            <a:extLst>
              <a:ext uri="{FF2B5EF4-FFF2-40B4-BE49-F238E27FC236}">
                <a16:creationId xmlns:a16="http://schemas.microsoft.com/office/drawing/2014/main" id="{33F24328-6A74-334E-82F1-F15A1C917AB5}"/>
              </a:ext>
            </a:extLst>
          </p:cNvPr>
          <p:cNvSpPr/>
          <p:nvPr userDrawn="1"/>
        </p:nvSpPr>
        <p:spPr>
          <a:xfrm rot="10800000">
            <a:off x="6" y="0"/>
            <a:ext cx="1927002" cy="5143500"/>
          </a:xfrm>
          <a:custGeom>
            <a:avLst/>
            <a:gdLst/>
            <a:ahLst/>
            <a:cxnLst/>
            <a:rect l="l" t="t" r="r" b="b"/>
            <a:pathLst>
              <a:path w="2569336" h="6858000" extrusionOk="0">
                <a:moveTo>
                  <a:pt x="1256538" y="0"/>
                </a:moveTo>
                <a:cubicBezTo>
                  <a:pt x="1569466" y="775024"/>
                  <a:pt x="1729804" y="1603165"/>
                  <a:pt x="1728788" y="2438972"/>
                </a:cubicBezTo>
                <a:cubicBezTo>
                  <a:pt x="1728788" y="4144582"/>
                  <a:pt x="1073023" y="5696966"/>
                  <a:pt x="0" y="6858000"/>
                </a:cubicBezTo>
                <a:lnTo>
                  <a:pt x="2569337" y="6858000"/>
                </a:lnTo>
                <a:lnTo>
                  <a:pt x="2569337" y="0"/>
                </a:ln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
        <p:nvSpPr>
          <p:cNvPr id="16" name="Google Shape;78;p11">
            <a:extLst>
              <a:ext uri="{FF2B5EF4-FFF2-40B4-BE49-F238E27FC236}">
                <a16:creationId xmlns:a16="http://schemas.microsoft.com/office/drawing/2014/main" id="{C560CD33-43B4-A24E-A3F1-F034EDC8EA99}"/>
              </a:ext>
            </a:extLst>
          </p:cNvPr>
          <p:cNvSpPr/>
          <p:nvPr userDrawn="1"/>
        </p:nvSpPr>
        <p:spPr>
          <a:xfrm rot="10800000">
            <a:off x="7" y="0"/>
            <a:ext cx="1777412" cy="5143500"/>
          </a:xfrm>
          <a:custGeom>
            <a:avLst/>
            <a:gdLst/>
            <a:ahLst/>
            <a:cxnLst/>
            <a:rect l="l" t="t" r="r" b="b"/>
            <a:pathLst>
              <a:path w="2369883" h="6858000" extrusionOk="0">
                <a:moveTo>
                  <a:pt x="0" y="0"/>
                </a:moveTo>
                <a:cubicBezTo>
                  <a:pt x="1144905" y="1173671"/>
                  <a:pt x="1850327" y="2777998"/>
                  <a:pt x="1850327" y="4547172"/>
                </a:cubicBezTo>
                <a:cubicBezTo>
                  <a:pt x="1851215" y="5336680"/>
                  <a:pt x="1708277" y="6119749"/>
                  <a:pt x="1428432" y="6858000"/>
                </a:cubicBezTo>
                <a:lnTo>
                  <a:pt x="2369883" y="6858000"/>
                </a:lnTo>
                <a:lnTo>
                  <a:pt x="2369883" y="0"/>
                </a:lnTo>
                <a:close/>
              </a:path>
            </a:pathLst>
          </a:custGeom>
          <a:solidFill>
            <a:srgbClr val="FFFFFF">
              <a:alpha val="2067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a:latin typeface="Calibri"/>
              <a:ea typeface="Calibri"/>
              <a:cs typeface="Calibri"/>
              <a:sym typeface="Calibri"/>
            </a:endParaRPr>
          </a:p>
        </p:txBody>
      </p:sp>
    </p:spTree>
    <p:extLst>
      <p:ext uri="{BB962C8B-B14F-4D97-AF65-F5344CB8AC3E}">
        <p14:creationId xmlns:p14="http://schemas.microsoft.com/office/powerpoint/2010/main" val="3547056310"/>
      </p:ext>
    </p:extLst>
  </p:cSld>
  <p:clrMap bg1="lt1" tx1="dk1" bg2="lt2" tx2="dk2" accent1="accent1" accent2="accent2" accent3="accent3" accent4="accent4" accent5="accent5" accent6="accent6" hlink="hlink" folHlink="folHlink"/>
  <p:sldLayoutIdLst>
    <p:sldLayoutId id="2147483672"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arthacreek.co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907DB4C-5FEE-2B46-8F52-2C0A9E526C48}"/>
              </a:ext>
            </a:extLst>
          </p:cNvPr>
          <p:cNvSpPr txBox="1"/>
          <p:nvPr/>
        </p:nvSpPr>
        <p:spPr>
          <a:xfrm>
            <a:off x="2405746" y="753879"/>
            <a:ext cx="4332515" cy="2308324"/>
          </a:xfrm>
          <a:prstGeom prst="rect">
            <a:avLst/>
          </a:prstGeom>
          <a:noFill/>
        </p:spPr>
        <p:txBody>
          <a:bodyPr wrap="square" rtlCol="0">
            <a:spAutoFit/>
          </a:bodyPr>
          <a:lstStyle/>
          <a:p>
            <a:pPr algn="ctr"/>
            <a:r>
              <a:rPr lang="en-US" sz="4800" b="1" spc="-60" dirty="0">
                <a:solidFill>
                  <a:srgbClr val="237994"/>
                </a:solidFill>
                <a:latin typeface="Trebuchet MS" panose="020B0703020202090204" pitchFamily="34" charset="0"/>
              </a:rPr>
              <a:t> Ministry Mystery</a:t>
            </a:r>
          </a:p>
          <a:p>
            <a:pPr algn="ctr"/>
            <a:endParaRPr lang="en-US" sz="4800" b="1" spc="-60" dirty="0">
              <a:solidFill>
                <a:srgbClr val="237994"/>
              </a:solidFill>
              <a:latin typeface="Trebuchet MS" panose="020B0703020202090204" pitchFamily="34" charset="0"/>
            </a:endParaRPr>
          </a:p>
        </p:txBody>
      </p:sp>
      <p:sp>
        <p:nvSpPr>
          <p:cNvPr id="12" name="TextBox 11">
            <a:extLst>
              <a:ext uri="{FF2B5EF4-FFF2-40B4-BE49-F238E27FC236}">
                <a16:creationId xmlns:a16="http://schemas.microsoft.com/office/drawing/2014/main" id="{F7C8AE5E-04DB-DF47-B54C-F46AE0148FE3}"/>
              </a:ext>
            </a:extLst>
          </p:cNvPr>
          <p:cNvSpPr txBox="1"/>
          <p:nvPr/>
        </p:nvSpPr>
        <p:spPr>
          <a:xfrm>
            <a:off x="1755648" y="2221419"/>
            <a:ext cx="5583936" cy="1754326"/>
          </a:xfrm>
          <a:prstGeom prst="rect">
            <a:avLst/>
          </a:prstGeom>
          <a:noFill/>
        </p:spPr>
        <p:txBody>
          <a:bodyPr wrap="square" rtlCol="0">
            <a:spAutoFit/>
          </a:bodyPr>
          <a:lstStyle/>
          <a:p>
            <a:pPr algn="ctr"/>
            <a:r>
              <a:rPr lang="en-US" sz="3600" b="1" dirty="0">
                <a:solidFill>
                  <a:srgbClr val="F44C00"/>
                </a:solidFill>
                <a:latin typeface="Trebuchet MS" panose="020B0703020202090204" pitchFamily="34" charset="0"/>
              </a:rPr>
              <a:t>Rev. Dr. Martha Creek</a:t>
            </a:r>
          </a:p>
          <a:p>
            <a:pPr algn="ctr"/>
            <a:r>
              <a:rPr lang="en-US" sz="3600" b="1" dirty="0">
                <a:solidFill>
                  <a:srgbClr val="F44C00"/>
                </a:solidFill>
                <a:latin typeface="Trebuchet MS" panose="020B0703020202090204" pitchFamily="34" charset="0"/>
                <a:hlinkClick r:id="rId3"/>
              </a:rPr>
              <a:t>www.marthacreek.com</a:t>
            </a:r>
            <a:endParaRPr lang="en-US" sz="3600" b="1" dirty="0">
              <a:solidFill>
                <a:srgbClr val="F44C00"/>
              </a:solidFill>
              <a:latin typeface="Trebuchet MS" panose="020B0703020202090204" pitchFamily="34" charset="0"/>
            </a:endParaRPr>
          </a:p>
          <a:p>
            <a:pPr algn="ctr"/>
            <a:endParaRPr lang="en-US" sz="3600" b="1" dirty="0">
              <a:solidFill>
                <a:srgbClr val="F44C00"/>
              </a:solidFill>
              <a:latin typeface="Trebuchet MS" panose="020B0703020202090204" pitchFamily="34" charset="0"/>
            </a:endParaRPr>
          </a:p>
        </p:txBody>
      </p:sp>
    </p:spTree>
    <p:extLst>
      <p:ext uri="{BB962C8B-B14F-4D97-AF65-F5344CB8AC3E}">
        <p14:creationId xmlns:p14="http://schemas.microsoft.com/office/powerpoint/2010/main" val="4237052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body" idx="1"/>
          </p:nvPr>
        </p:nvSpPr>
        <p:spPr>
          <a:xfrm>
            <a:off x="1161826" y="357308"/>
            <a:ext cx="7863839" cy="2088129"/>
          </a:xfrm>
          <a:prstGeom prst="rect">
            <a:avLst/>
          </a:prstGeom>
        </p:spPr>
        <p:txBody>
          <a:bodyPr spcFirstLastPara="1" wrap="square" lIns="0" tIns="0" rIns="0" bIns="0" anchor="t" anchorCtr="0">
            <a:noAutofit/>
          </a:bodyPr>
          <a:lstStyle/>
          <a:p>
            <a:pPr marL="0" algn="l"/>
            <a:r>
              <a:rPr lang="en-US" sz="3600" b="1" dirty="0">
                <a:solidFill>
                  <a:srgbClr val="F44C00"/>
                </a:solidFill>
              </a:rPr>
              <a:t>	7. Information Will Move</a:t>
            </a:r>
          </a:p>
          <a:p>
            <a:pPr marL="0" algn="l"/>
            <a:r>
              <a:rPr lang="en-US" sz="3600" b="1" dirty="0">
                <a:solidFill>
                  <a:srgbClr val="F44C00"/>
                </a:solidFill>
              </a:rPr>
              <a:t>      Online and Transformation </a:t>
            </a:r>
          </a:p>
          <a:p>
            <a:pPr marL="0" algn="l"/>
            <a:r>
              <a:rPr lang="en-US" sz="3600" b="1" dirty="0">
                <a:solidFill>
                  <a:srgbClr val="F44C00"/>
                </a:solidFill>
              </a:rPr>
              <a:t>        Will Move to In-Person</a:t>
            </a:r>
          </a:p>
        </p:txBody>
      </p:sp>
      <p:pic>
        <p:nvPicPr>
          <p:cNvPr id="3" name="Picture 2" descr="A crowd of people at a concert&#10;&#10;Description automatically generated">
            <a:extLst>
              <a:ext uri="{FF2B5EF4-FFF2-40B4-BE49-F238E27FC236}">
                <a16:creationId xmlns:a16="http://schemas.microsoft.com/office/drawing/2014/main" id="{E12BCC05-D42C-B47C-7122-07533C2EDCA8}"/>
              </a:ext>
            </a:extLst>
          </p:cNvPr>
          <p:cNvPicPr>
            <a:picLocks noChangeAspect="1"/>
          </p:cNvPicPr>
          <p:nvPr/>
        </p:nvPicPr>
        <p:blipFill>
          <a:blip r:embed="rId3"/>
          <a:stretch>
            <a:fillRect/>
          </a:stretch>
        </p:blipFill>
        <p:spPr>
          <a:xfrm>
            <a:off x="2875440" y="2445437"/>
            <a:ext cx="3393119" cy="2519643"/>
          </a:xfrm>
          <a:prstGeom prst="rect">
            <a:avLst/>
          </a:prstGeom>
        </p:spPr>
      </p:pic>
    </p:spTree>
    <p:extLst>
      <p:ext uri="{BB962C8B-B14F-4D97-AF65-F5344CB8AC3E}">
        <p14:creationId xmlns:p14="http://schemas.microsoft.com/office/powerpoint/2010/main" val="1964483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body" idx="1"/>
          </p:nvPr>
        </p:nvSpPr>
        <p:spPr>
          <a:xfrm>
            <a:off x="1816576" y="3199770"/>
            <a:ext cx="5901266" cy="2088129"/>
          </a:xfrm>
          <a:prstGeom prst="rect">
            <a:avLst/>
          </a:prstGeom>
        </p:spPr>
        <p:txBody>
          <a:bodyPr spcFirstLastPara="1" wrap="square" lIns="0" tIns="0" rIns="0" bIns="0" anchor="t" anchorCtr="0">
            <a:noAutofit/>
          </a:bodyPr>
          <a:lstStyle/>
          <a:p>
            <a:pPr marL="640080" indent="-640080" algn="l"/>
            <a:r>
              <a:rPr lang="en-US" sz="3600" b="1" dirty="0">
                <a:solidFill>
                  <a:srgbClr val="F44C00"/>
                </a:solidFill>
              </a:rPr>
              <a:t>8.	Location-Independent </a:t>
            </a:r>
            <a:br>
              <a:rPr lang="en-US" sz="3600" b="1" dirty="0">
                <a:solidFill>
                  <a:srgbClr val="F44C00"/>
                </a:solidFill>
              </a:rPr>
            </a:br>
            <a:r>
              <a:rPr lang="en-US" sz="3600" b="1" dirty="0">
                <a:solidFill>
                  <a:srgbClr val="F44C00"/>
                </a:solidFill>
              </a:rPr>
              <a:t>Church Members Will Increase</a:t>
            </a:r>
          </a:p>
          <a:p>
            <a:pPr marL="640080" indent="-640080" algn="l"/>
            <a:endParaRPr lang="en-US" sz="3600" b="1" dirty="0">
              <a:solidFill>
                <a:srgbClr val="F44C00"/>
              </a:solidFill>
            </a:endParaRPr>
          </a:p>
        </p:txBody>
      </p:sp>
      <p:pic>
        <p:nvPicPr>
          <p:cNvPr id="3" name="Picture 2" descr="A group of people sitting in a room&#10;&#10;Description automatically generated">
            <a:extLst>
              <a:ext uri="{FF2B5EF4-FFF2-40B4-BE49-F238E27FC236}">
                <a16:creationId xmlns:a16="http://schemas.microsoft.com/office/drawing/2014/main" id="{6770CCCB-0155-C961-3369-C9D5B209B3C7}"/>
              </a:ext>
            </a:extLst>
          </p:cNvPr>
          <p:cNvPicPr>
            <a:picLocks noChangeAspect="1"/>
          </p:cNvPicPr>
          <p:nvPr/>
        </p:nvPicPr>
        <p:blipFill>
          <a:blip r:embed="rId3"/>
          <a:stretch>
            <a:fillRect/>
          </a:stretch>
        </p:blipFill>
        <p:spPr>
          <a:xfrm>
            <a:off x="1991230" y="276841"/>
            <a:ext cx="5161540" cy="2712939"/>
          </a:xfrm>
          <a:prstGeom prst="rect">
            <a:avLst/>
          </a:prstGeom>
        </p:spPr>
      </p:pic>
    </p:spTree>
    <p:extLst>
      <p:ext uri="{BB962C8B-B14F-4D97-AF65-F5344CB8AC3E}">
        <p14:creationId xmlns:p14="http://schemas.microsoft.com/office/powerpoint/2010/main" val="2584531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body" idx="1"/>
          </p:nvPr>
        </p:nvSpPr>
        <p:spPr>
          <a:xfrm>
            <a:off x="2014018" y="409831"/>
            <a:ext cx="5901266" cy="2088129"/>
          </a:xfrm>
          <a:prstGeom prst="rect">
            <a:avLst/>
          </a:prstGeom>
        </p:spPr>
        <p:txBody>
          <a:bodyPr spcFirstLastPara="1" wrap="square" lIns="0" tIns="0" rIns="0" bIns="0" anchor="t" anchorCtr="0">
            <a:noAutofit/>
          </a:bodyPr>
          <a:lstStyle/>
          <a:p>
            <a:pPr marL="640080" indent="-640080" algn="l"/>
            <a:r>
              <a:rPr lang="en-US" sz="3600" b="1" dirty="0">
                <a:solidFill>
                  <a:srgbClr val="F44C00"/>
                </a:solidFill>
              </a:rPr>
              <a:t>9.	Pastors Will Sense A Diminished Authority</a:t>
            </a:r>
          </a:p>
        </p:txBody>
      </p:sp>
      <p:pic>
        <p:nvPicPr>
          <p:cNvPr id="3" name="Picture 2" descr="Text&#10;&#10;Description automatically generated">
            <a:extLst>
              <a:ext uri="{FF2B5EF4-FFF2-40B4-BE49-F238E27FC236}">
                <a16:creationId xmlns:a16="http://schemas.microsoft.com/office/drawing/2014/main" id="{33905C81-A96F-4048-B82D-D5B6E257B0AF}"/>
              </a:ext>
            </a:extLst>
          </p:cNvPr>
          <p:cNvPicPr>
            <a:picLocks noChangeAspect="1"/>
          </p:cNvPicPr>
          <p:nvPr/>
        </p:nvPicPr>
        <p:blipFill>
          <a:blip r:embed="rId3"/>
          <a:stretch>
            <a:fillRect/>
          </a:stretch>
        </p:blipFill>
        <p:spPr>
          <a:xfrm>
            <a:off x="2704511" y="1836091"/>
            <a:ext cx="4148351" cy="3024282"/>
          </a:xfrm>
          <a:prstGeom prst="rect">
            <a:avLst/>
          </a:prstGeom>
        </p:spPr>
      </p:pic>
    </p:spTree>
    <p:extLst>
      <p:ext uri="{BB962C8B-B14F-4D97-AF65-F5344CB8AC3E}">
        <p14:creationId xmlns:p14="http://schemas.microsoft.com/office/powerpoint/2010/main" val="2233708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body" idx="1"/>
          </p:nvPr>
        </p:nvSpPr>
        <p:spPr>
          <a:xfrm>
            <a:off x="1207194" y="1326417"/>
            <a:ext cx="6516796" cy="2088129"/>
          </a:xfrm>
          <a:prstGeom prst="rect">
            <a:avLst/>
          </a:prstGeom>
        </p:spPr>
        <p:txBody>
          <a:bodyPr spcFirstLastPara="1" wrap="square" lIns="0" tIns="0" rIns="0" bIns="0" anchor="t" anchorCtr="0">
            <a:noAutofit/>
          </a:bodyPr>
          <a:lstStyle/>
          <a:p>
            <a:pPr marL="0"/>
            <a:r>
              <a:rPr lang="en-US" sz="4800" b="1" dirty="0">
                <a:solidFill>
                  <a:srgbClr val="F44C00"/>
                </a:solidFill>
              </a:rPr>
              <a:t>10. The Brain Drain </a:t>
            </a:r>
          </a:p>
          <a:p>
            <a:pPr marL="0"/>
            <a:r>
              <a:rPr lang="en-US" sz="4800" b="1" dirty="0">
                <a:solidFill>
                  <a:srgbClr val="F44C00"/>
                </a:solidFill>
              </a:rPr>
              <a:t>	Will Become </a:t>
            </a:r>
          </a:p>
          <a:p>
            <a:pPr marL="0"/>
            <a:r>
              <a:rPr lang="en-US" sz="4800" b="1" dirty="0">
                <a:solidFill>
                  <a:srgbClr val="F44C00"/>
                </a:solidFill>
              </a:rPr>
              <a:t>	Acute</a:t>
            </a:r>
          </a:p>
        </p:txBody>
      </p:sp>
    </p:spTree>
    <p:extLst>
      <p:ext uri="{BB962C8B-B14F-4D97-AF65-F5344CB8AC3E}">
        <p14:creationId xmlns:p14="http://schemas.microsoft.com/office/powerpoint/2010/main" val="2059043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body" idx="1"/>
          </p:nvPr>
        </p:nvSpPr>
        <p:spPr>
          <a:xfrm>
            <a:off x="1376978" y="1144848"/>
            <a:ext cx="5282006" cy="3998651"/>
          </a:xfrm>
          <a:prstGeom prst="rect">
            <a:avLst/>
          </a:prstGeom>
        </p:spPr>
        <p:txBody>
          <a:bodyPr spcFirstLastPara="1" wrap="square" lIns="0" tIns="0" rIns="0" bIns="0" anchor="t" anchorCtr="0">
            <a:noAutofit/>
          </a:bodyPr>
          <a:lstStyle/>
          <a:p>
            <a:pPr marL="0" algn="l"/>
            <a:r>
              <a:rPr lang="en-US" sz="3600" b="1" dirty="0">
                <a:solidFill>
                  <a:srgbClr val="F44C00"/>
                </a:solidFill>
              </a:rPr>
              <a:t>11. The Exit </a:t>
            </a:r>
          </a:p>
          <a:p>
            <a:pPr marL="0" algn="l"/>
            <a:r>
              <a:rPr lang="en-US" sz="3600" b="1" dirty="0">
                <a:solidFill>
                  <a:srgbClr val="F44C00"/>
                </a:solidFill>
              </a:rPr>
              <a:t>           of </a:t>
            </a:r>
          </a:p>
          <a:p>
            <a:pPr marL="0" algn="l"/>
            <a:r>
              <a:rPr lang="en-US" sz="3600" b="1" dirty="0">
                <a:solidFill>
                  <a:srgbClr val="F44C00"/>
                </a:solidFill>
              </a:rPr>
              <a:t>      Uninvested </a:t>
            </a:r>
          </a:p>
          <a:p>
            <a:pPr marL="0" algn="l"/>
            <a:r>
              <a:rPr lang="en-US" sz="3600" b="1" dirty="0">
                <a:solidFill>
                  <a:srgbClr val="F44C00"/>
                </a:solidFill>
              </a:rPr>
              <a:t>      Investors </a:t>
            </a:r>
          </a:p>
          <a:p>
            <a:pPr marL="0" algn="l"/>
            <a:r>
              <a:rPr lang="en-US" sz="1400" b="1" dirty="0">
                <a:solidFill>
                  <a:srgbClr val="F44C00"/>
                </a:solidFill>
              </a:rPr>
              <a:t>  </a:t>
            </a:r>
            <a:br>
              <a:rPr lang="en-US" sz="3600" b="1" dirty="0">
                <a:solidFill>
                  <a:srgbClr val="F44C00"/>
                </a:solidFill>
              </a:rPr>
            </a:br>
            <a:r>
              <a:rPr lang="en-US" sz="3600" b="1" dirty="0">
                <a:solidFill>
                  <a:srgbClr val="F44C00"/>
                </a:solidFill>
              </a:rPr>
              <a:t>    </a:t>
            </a:r>
            <a:r>
              <a:rPr lang="en-US" b="1" dirty="0">
                <a:solidFill>
                  <a:srgbClr val="F44C00"/>
                </a:solidFill>
              </a:rPr>
              <a:t>(A Recalibration in Giving)</a:t>
            </a:r>
          </a:p>
          <a:p>
            <a:pPr marL="824230" indent="-824230" algn="l"/>
            <a:endParaRPr lang="en-US" sz="3600" b="1" dirty="0">
              <a:solidFill>
                <a:srgbClr val="F44C00"/>
              </a:solidFill>
            </a:endParaRPr>
          </a:p>
        </p:txBody>
      </p:sp>
      <p:pic>
        <p:nvPicPr>
          <p:cNvPr id="3" name="Picture 2" descr="Text&#10;&#10;Description automatically generated with medium confidence">
            <a:extLst>
              <a:ext uri="{FF2B5EF4-FFF2-40B4-BE49-F238E27FC236}">
                <a16:creationId xmlns:a16="http://schemas.microsoft.com/office/drawing/2014/main" id="{4B746B3A-3EC9-F2AC-994F-EB63D9BDE29A}"/>
              </a:ext>
            </a:extLst>
          </p:cNvPr>
          <p:cNvPicPr>
            <a:picLocks noChangeAspect="1"/>
          </p:cNvPicPr>
          <p:nvPr/>
        </p:nvPicPr>
        <p:blipFill>
          <a:blip r:embed="rId3"/>
          <a:stretch>
            <a:fillRect/>
          </a:stretch>
        </p:blipFill>
        <p:spPr>
          <a:xfrm>
            <a:off x="4776395" y="715799"/>
            <a:ext cx="3367145" cy="2874970"/>
          </a:xfrm>
          <a:prstGeom prst="rect">
            <a:avLst/>
          </a:prstGeom>
        </p:spPr>
      </p:pic>
    </p:spTree>
    <p:extLst>
      <p:ext uri="{BB962C8B-B14F-4D97-AF65-F5344CB8AC3E}">
        <p14:creationId xmlns:p14="http://schemas.microsoft.com/office/powerpoint/2010/main" val="3753455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body" idx="1"/>
          </p:nvPr>
        </p:nvSpPr>
        <p:spPr>
          <a:xfrm>
            <a:off x="1280853" y="665930"/>
            <a:ext cx="6759750" cy="782728"/>
          </a:xfrm>
          <a:prstGeom prst="rect">
            <a:avLst/>
          </a:prstGeom>
        </p:spPr>
        <p:txBody>
          <a:bodyPr spcFirstLastPara="1" wrap="square" lIns="0" tIns="0" rIns="0" bIns="0" anchor="t" anchorCtr="0">
            <a:noAutofit/>
          </a:bodyPr>
          <a:lstStyle/>
          <a:p>
            <a:pPr algn="l"/>
            <a:r>
              <a:rPr lang="en-US" sz="4800" b="1" dirty="0">
                <a:solidFill>
                  <a:srgbClr val="F44C00"/>
                </a:solidFill>
              </a:rPr>
              <a:t>12.  Less Predictability</a:t>
            </a:r>
          </a:p>
          <a:p>
            <a:pPr marL="824230" indent="-824230" algn="l"/>
            <a:endParaRPr lang="en-US" sz="3600" b="1" dirty="0">
              <a:solidFill>
                <a:srgbClr val="F44C00"/>
              </a:solidFill>
            </a:endParaRPr>
          </a:p>
        </p:txBody>
      </p:sp>
      <p:pic>
        <p:nvPicPr>
          <p:cNvPr id="3" name="Picture 2" descr="A green sign with white text&#10;&#10;Description automatically generated with medium confidence">
            <a:extLst>
              <a:ext uri="{FF2B5EF4-FFF2-40B4-BE49-F238E27FC236}">
                <a16:creationId xmlns:a16="http://schemas.microsoft.com/office/drawing/2014/main" id="{D96A3989-4E73-BEB1-6AE6-4AA8A1F91EAD}"/>
              </a:ext>
            </a:extLst>
          </p:cNvPr>
          <p:cNvPicPr>
            <a:picLocks noChangeAspect="1"/>
          </p:cNvPicPr>
          <p:nvPr/>
        </p:nvPicPr>
        <p:blipFill>
          <a:blip r:embed="rId3"/>
          <a:stretch>
            <a:fillRect/>
          </a:stretch>
        </p:blipFill>
        <p:spPr>
          <a:xfrm>
            <a:off x="3127730" y="2508901"/>
            <a:ext cx="2552634" cy="2634599"/>
          </a:xfrm>
          <a:prstGeom prst="rect">
            <a:avLst/>
          </a:prstGeom>
        </p:spPr>
      </p:pic>
    </p:spTree>
    <p:extLst>
      <p:ext uri="{BB962C8B-B14F-4D97-AF65-F5344CB8AC3E}">
        <p14:creationId xmlns:p14="http://schemas.microsoft.com/office/powerpoint/2010/main" val="4128619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9" name="Google Shape;149;p19"/>
          <p:cNvSpPr txBox="1">
            <a:spLocks noGrp="1"/>
          </p:cNvSpPr>
          <p:nvPr>
            <p:ph type="title"/>
          </p:nvPr>
        </p:nvSpPr>
        <p:spPr>
          <a:xfrm>
            <a:off x="567159" y="290561"/>
            <a:ext cx="7174041" cy="528265"/>
          </a:xfrm>
          <a:prstGeom prst="rect">
            <a:avLst/>
          </a:prstGeom>
        </p:spPr>
        <p:txBody>
          <a:bodyPr spcFirstLastPara="1" wrap="square" lIns="0" tIns="0" rIns="0" bIns="0" anchor="b" anchorCtr="0">
            <a:noAutofit/>
          </a:bodyPr>
          <a:lstStyle/>
          <a:p>
            <a:pPr lvl="0" algn="ctr"/>
            <a:r>
              <a:rPr lang="en" sz="4400" dirty="0">
                <a:solidFill>
                  <a:schemeClr val="bg1">
                    <a:lumMod val="50000"/>
                  </a:schemeClr>
                </a:solidFill>
              </a:rPr>
              <a:t>Resources</a:t>
            </a:r>
            <a:endParaRPr sz="4400" dirty="0">
              <a:solidFill>
                <a:schemeClr val="bg1">
                  <a:lumMod val="50000"/>
                </a:schemeClr>
              </a:solidFill>
            </a:endParaRPr>
          </a:p>
        </p:txBody>
      </p:sp>
      <p:sp>
        <p:nvSpPr>
          <p:cNvPr id="4" name="TextBox 3">
            <a:extLst>
              <a:ext uri="{FF2B5EF4-FFF2-40B4-BE49-F238E27FC236}">
                <a16:creationId xmlns:a16="http://schemas.microsoft.com/office/drawing/2014/main" id="{3C212C43-FE69-0CF4-D14F-F9DCB380C82F}"/>
              </a:ext>
            </a:extLst>
          </p:cNvPr>
          <p:cNvSpPr txBox="1"/>
          <p:nvPr/>
        </p:nvSpPr>
        <p:spPr>
          <a:xfrm>
            <a:off x="247650" y="1030085"/>
            <a:ext cx="7677150" cy="4921860"/>
          </a:xfrm>
          <a:prstGeom prst="rect">
            <a:avLst/>
          </a:prstGeom>
          <a:noFill/>
        </p:spPr>
        <p:txBody>
          <a:bodyPr wrap="square" rtlCol="0">
            <a:spAutoFit/>
          </a:bodyPr>
          <a:lstStyle/>
          <a:p>
            <a:pPr algn="ctr">
              <a:lnSpc>
                <a:spcPts val="2400"/>
              </a:lnSpc>
              <a:spcAft>
                <a:spcPts val="1000"/>
              </a:spcAft>
            </a:pPr>
            <a:r>
              <a:rPr lang="en-US" sz="2000" dirty="0">
                <a:latin typeface="+mj-lt"/>
              </a:rPr>
              <a:t>https://</a:t>
            </a:r>
            <a:r>
              <a:rPr lang="en-US" sz="2000" dirty="0" err="1">
                <a:latin typeface="+mj-lt"/>
              </a:rPr>
              <a:t>churchanswers.com</a:t>
            </a:r>
            <a:endParaRPr lang="en-US" sz="2000" dirty="0">
              <a:latin typeface="+mj-lt"/>
            </a:endParaRPr>
          </a:p>
          <a:p>
            <a:pPr algn="ctr">
              <a:lnSpc>
                <a:spcPts val="2400"/>
              </a:lnSpc>
              <a:spcAft>
                <a:spcPts val="1000"/>
              </a:spcAft>
            </a:pPr>
            <a:r>
              <a:rPr lang="en-US" sz="2000" dirty="0">
                <a:latin typeface="+mj-lt"/>
              </a:rPr>
              <a:t>https://careynieuwhof.com</a:t>
            </a:r>
          </a:p>
          <a:p>
            <a:pPr algn="ctr">
              <a:lnSpc>
                <a:spcPts val="2400"/>
              </a:lnSpc>
              <a:spcAft>
                <a:spcPts val="1000"/>
              </a:spcAft>
            </a:pPr>
            <a:r>
              <a:rPr lang="en-US" sz="2000" dirty="0">
                <a:latin typeface="+mj-lt"/>
              </a:rPr>
              <a:t>https://www.barna.com/stateofthechurch</a:t>
            </a:r>
          </a:p>
          <a:p>
            <a:pPr algn="ctr">
              <a:lnSpc>
                <a:spcPts val="2400"/>
              </a:lnSpc>
              <a:spcAft>
                <a:spcPts val="300"/>
              </a:spcAft>
            </a:pPr>
            <a:r>
              <a:rPr lang="en-US" sz="2000" dirty="0">
                <a:latin typeface="+mj-lt"/>
              </a:rPr>
              <a:t>https://</a:t>
            </a:r>
            <a:r>
              <a:rPr lang="en-US" sz="2000" dirty="0" err="1">
                <a:latin typeface="+mj-lt"/>
              </a:rPr>
              <a:t>emotionallyhealthy.org</a:t>
            </a:r>
            <a:endParaRPr lang="en-US" sz="2000" dirty="0">
              <a:latin typeface="+mj-lt"/>
            </a:endParaRPr>
          </a:p>
          <a:p>
            <a:pPr algn="ctr">
              <a:lnSpc>
                <a:spcPts val="1920"/>
              </a:lnSpc>
              <a:spcAft>
                <a:spcPts val="1000"/>
              </a:spcAft>
            </a:pPr>
            <a:r>
              <a:rPr lang="en-US" sz="1600" dirty="0">
                <a:latin typeface="+mn-lt"/>
              </a:rPr>
              <a:t>Books:  </a:t>
            </a:r>
            <a:r>
              <a:rPr lang="en-US" sz="1600" i="1" dirty="0">
                <a:latin typeface="+mn-lt"/>
              </a:rPr>
              <a:t>Emotionally Healthy Spirituality; Emotionally Healthy Leader</a:t>
            </a:r>
            <a:r>
              <a:rPr lang="en-US" sz="2000" dirty="0"/>
              <a:t> </a:t>
            </a:r>
            <a:endParaRPr lang="en-US" sz="2000" dirty="0">
              <a:latin typeface="+mj-lt"/>
            </a:endParaRPr>
          </a:p>
          <a:p>
            <a:pPr algn="ctr">
              <a:lnSpc>
                <a:spcPts val="2400"/>
              </a:lnSpc>
              <a:spcAft>
                <a:spcPts val="300"/>
              </a:spcAft>
            </a:pPr>
            <a:r>
              <a:rPr lang="en-US" sz="2000" dirty="0">
                <a:latin typeface="+mj-lt"/>
              </a:rPr>
              <a:t>https://margaretmarcuson.com</a:t>
            </a:r>
          </a:p>
          <a:p>
            <a:pPr algn="ctr">
              <a:lnSpc>
                <a:spcPts val="2400"/>
              </a:lnSpc>
              <a:spcAft>
                <a:spcPts val="1000"/>
              </a:spcAft>
            </a:pPr>
            <a:r>
              <a:rPr lang="en-US" sz="1600" dirty="0">
                <a:latin typeface="+mn-lt"/>
              </a:rPr>
              <a:t>Books:  </a:t>
            </a:r>
            <a:r>
              <a:rPr lang="en-US" sz="1600" i="1" dirty="0">
                <a:latin typeface="+mn-lt"/>
              </a:rPr>
              <a:t>Leaders Who Last: Sustaining Yourself and Your Ministry</a:t>
            </a:r>
          </a:p>
          <a:p>
            <a:pPr algn="ctr">
              <a:lnSpc>
                <a:spcPts val="2400"/>
              </a:lnSpc>
              <a:spcAft>
                <a:spcPts val="1000"/>
              </a:spcAft>
            </a:pPr>
            <a:r>
              <a:rPr lang="en-US" sz="2000" dirty="0">
                <a:latin typeface="+mj-lt"/>
              </a:rPr>
              <a:t>https://unity.org</a:t>
            </a:r>
          </a:p>
          <a:p>
            <a:pPr algn="ctr">
              <a:spcAft>
                <a:spcPts val="600"/>
              </a:spcAft>
            </a:pPr>
            <a:r>
              <a:rPr lang="en-US" dirty="0"/>
              <a:t> </a:t>
            </a:r>
            <a:r>
              <a:rPr lang="en-US" sz="2000" dirty="0">
                <a:latin typeface="+mj-lt"/>
              </a:rPr>
              <a:t>https://</a:t>
            </a:r>
            <a:r>
              <a:rPr lang="en-US" sz="2000" dirty="0" err="1">
                <a:latin typeface="+mj-lt"/>
              </a:rPr>
              <a:t>unityworldwideministries.org</a:t>
            </a:r>
            <a:r>
              <a:rPr lang="en-US" sz="2000" dirty="0">
                <a:latin typeface="+mj-lt"/>
              </a:rPr>
              <a:t>/</a:t>
            </a:r>
            <a:br>
              <a:rPr lang="en-US" sz="2000" dirty="0">
                <a:latin typeface="+mj-lt"/>
              </a:rPr>
            </a:br>
            <a:r>
              <a:rPr lang="en-US" sz="2000" dirty="0">
                <a:latin typeface="+mj-lt"/>
              </a:rPr>
              <a:t>ministry-leadership-board-resources</a:t>
            </a:r>
          </a:p>
          <a:p>
            <a:endParaRPr lang="en-US" sz="1800" dirty="0">
              <a:latin typeface="+mj-lt"/>
            </a:endParaRPr>
          </a:p>
          <a:p>
            <a:pPr algn="ctr"/>
            <a:endParaRPr lang="en-US" sz="2000" dirty="0">
              <a:latin typeface="+mj-lt"/>
            </a:endParaRPr>
          </a:p>
          <a:p>
            <a:pPr algn="ctr"/>
            <a:endParaRPr lang="en-US" sz="2000" dirty="0">
              <a:latin typeface="+mj-lt"/>
            </a:endParaRPr>
          </a:p>
        </p:txBody>
      </p:sp>
    </p:spTree>
    <p:extLst>
      <p:ext uri="{BB962C8B-B14F-4D97-AF65-F5344CB8AC3E}">
        <p14:creationId xmlns:p14="http://schemas.microsoft.com/office/powerpoint/2010/main" val="1294553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ctrTitle"/>
          </p:nvPr>
        </p:nvSpPr>
        <p:spPr>
          <a:xfrm>
            <a:off x="934421" y="1081837"/>
            <a:ext cx="5040600" cy="3012025"/>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4800" dirty="0"/>
              <a:t>Seven Traits </a:t>
            </a:r>
            <a:br>
              <a:rPr lang="en" sz="4800" dirty="0"/>
            </a:br>
            <a:r>
              <a:rPr lang="en" sz="4800" dirty="0"/>
              <a:t>of Pastoral Ministry </a:t>
            </a:r>
            <a:br>
              <a:rPr lang="en" sz="4800" dirty="0"/>
            </a:br>
            <a:r>
              <a:rPr lang="en" sz="4800" dirty="0"/>
              <a:t>for the </a:t>
            </a:r>
            <a:br>
              <a:rPr lang="en" sz="4800" dirty="0"/>
            </a:br>
            <a:r>
              <a:rPr lang="en" sz="4800" dirty="0"/>
              <a:t>Future</a:t>
            </a:r>
            <a:endParaRPr sz="4800" dirty="0">
              <a:latin typeface="+mj-lt"/>
            </a:endParaRPr>
          </a:p>
        </p:txBody>
      </p:sp>
      <p:sp>
        <p:nvSpPr>
          <p:cNvPr id="109" name="Google Shape;109;p15"/>
          <p:cNvSpPr txBox="1">
            <a:spLocks noGrp="1"/>
          </p:cNvSpPr>
          <p:nvPr>
            <p:ph type="subTitle" idx="1"/>
          </p:nvPr>
        </p:nvSpPr>
        <p:spPr>
          <a:xfrm>
            <a:off x="450327" y="2365400"/>
            <a:ext cx="5040600" cy="444900"/>
          </a:xfrm>
          <a:prstGeom prst="rect">
            <a:avLst/>
          </a:prstGeom>
        </p:spPr>
        <p:txBody>
          <a:bodyPr spcFirstLastPara="1" wrap="square" lIns="0" tIns="0" rIns="0" bIns="0" anchor="t" anchorCtr="0">
            <a:noAutofit/>
          </a:bodyPr>
          <a:lstStyle/>
          <a:p>
            <a:pPr marL="0" lvl="0" indent="0" algn="l" rtl="0">
              <a:spcBef>
                <a:spcPts val="0"/>
              </a:spcBef>
              <a:spcAft>
                <a:spcPts val="800"/>
              </a:spcAft>
              <a:buNone/>
            </a:pPr>
            <a:endParaRPr lang="en" dirty="0">
              <a:latin typeface="+mj-lt"/>
            </a:endParaRPr>
          </a:p>
          <a:p>
            <a:pPr marL="0" lvl="0" indent="0" algn="l" rtl="0">
              <a:spcBef>
                <a:spcPts val="0"/>
              </a:spcBef>
              <a:spcAft>
                <a:spcPts val="800"/>
              </a:spcAft>
              <a:buNone/>
            </a:pPr>
            <a:endParaRPr dirty="0">
              <a:latin typeface="+mj-lt"/>
            </a:endParaRPr>
          </a:p>
        </p:txBody>
      </p:sp>
    </p:spTree>
    <p:extLst>
      <p:ext uri="{BB962C8B-B14F-4D97-AF65-F5344CB8AC3E}">
        <p14:creationId xmlns:p14="http://schemas.microsoft.com/office/powerpoint/2010/main" val="3743564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4" name="TextBox 3">
            <a:extLst>
              <a:ext uri="{FF2B5EF4-FFF2-40B4-BE49-F238E27FC236}">
                <a16:creationId xmlns:a16="http://schemas.microsoft.com/office/drawing/2014/main" id="{3C212C43-FE69-0CF4-D14F-F9DCB380C82F}"/>
              </a:ext>
            </a:extLst>
          </p:cNvPr>
          <p:cNvSpPr txBox="1"/>
          <p:nvPr/>
        </p:nvSpPr>
        <p:spPr>
          <a:xfrm>
            <a:off x="74587" y="208487"/>
            <a:ext cx="7990627" cy="2862322"/>
          </a:xfrm>
          <a:prstGeom prst="rect">
            <a:avLst/>
          </a:prstGeom>
          <a:noFill/>
        </p:spPr>
        <p:txBody>
          <a:bodyPr wrap="square" rtlCol="0">
            <a:spAutoFit/>
          </a:bodyPr>
          <a:lstStyle/>
          <a:p>
            <a:r>
              <a:rPr lang="en-US" sz="2800" b="1" dirty="0">
                <a:latin typeface="+mj-lt"/>
              </a:rPr>
              <a:t>1. Do not forsake the importance of prayer. </a:t>
            </a:r>
          </a:p>
          <a:p>
            <a:endParaRPr lang="en-US" sz="2400" dirty="0">
              <a:solidFill>
                <a:schemeClr val="tx1"/>
              </a:solidFill>
              <a:latin typeface="+mj-lt"/>
            </a:endParaRPr>
          </a:p>
          <a:p>
            <a:r>
              <a:rPr lang="en-US" sz="2400" dirty="0">
                <a:solidFill>
                  <a:schemeClr val="tx1"/>
                </a:solidFill>
                <a:latin typeface="+mj-lt"/>
              </a:rPr>
              <a:t>Be a Leader who Prays.</a:t>
            </a:r>
            <a:r>
              <a:rPr lang="en-US" sz="2400" dirty="0">
                <a:solidFill>
                  <a:srgbClr val="FF0000"/>
                </a:solidFill>
                <a:latin typeface="+mj-lt"/>
              </a:rPr>
              <a:t> </a:t>
            </a:r>
            <a:r>
              <a:rPr lang="en-US" sz="2400" dirty="0">
                <a:latin typeface="+mj-lt"/>
              </a:rPr>
              <a:t>Pray personally. Lead churches to embrace the importance of prayer. </a:t>
            </a:r>
          </a:p>
          <a:p>
            <a:endParaRPr lang="en-US" sz="1600" dirty="0">
              <a:latin typeface="+mj-lt"/>
            </a:endParaRPr>
          </a:p>
          <a:p>
            <a:r>
              <a:rPr lang="en-US" sz="2400" dirty="0">
                <a:latin typeface="+mj-lt"/>
              </a:rPr>
              <a:t>“AND, we will steadfastly continue in prayer and the ministry of the word.” </a:t>
            </a:r>
            <a:r>
              <a:rPr lang="en-US" sz="2400" dirty="0"/>
              <a:t>— Acts 6:4 </a:t>
            </a:r>
          </a:p>
          <a:p>
            <a:endParaRPr lang="en-US" sz="1600" dirty="0">
              <a:latin typeface="+mj-lt"/>
            </a:endParaRPr>
          </a:p>
        </p:txBody>
      </p:sp>
      <p:pic>
        <p:nvPicPr>
          <p:cNvPr id="3" name="Picture 2" descr="A picture containing text, nature, sunset&#10;&#10;Description automatically generated">
            <a:extLst>
              <a:ext uri="{FF2B5EF4-FFF2-40B4-BE49-F238E27FC236}">
                <a16:creationId xmlns:a16="http://schemas.microsoft.com/office/drawing/2014/main" id="{4D10B391-BEF7-F39E-D2CB-E618F445F9A9}"/>
              </a:ext>
            </a:extLst>
          </p:cNvPr>
          <p:cNvPicPr>
            <a:picLocks noChangeAspect="1"/>
          </p:cNvPicPr>
          <p:nvPr/>
        </p:nvPicPr>
        <p:blipFill>
          <a:blip r:embed="rId3"/>
          <a:stretch>
            <a:fillRect/>
          </a:stretch>
        </p:blipFill>
        <p:spPr>
          <a:xfrm>
            <a:off x="4281656" y="2839406"/>
            <a:ext cx="3731495" cy="2095607"/>
          </a:xfrm>
          <a:prstGeom prst="rect">
            <a:avLst/>
          </a:prstGeom>
        </p:spPr>
      </p:pic>
      <p:sp>
        <p:nvSpPr>
          <p:cNvPr id="5" name="TextBox 4">
            <a:extLst>
              <a:ext uri="{FF2B5EF4-FFF2-40B4-BE49-F238E27FC236}">
                <a16:creationId xmlns:a16="http://schemas.microsoft.com/office/drawing/2014/main" id="{CD89758A-7B4B-DBA1-CD26-142B0BD00023}"/>
              </a:ext>
            </a:extLst>
          </p:cNvPr>
          <p:cNvSpPr txBox="1"/>
          <p:nvPr/>
        </p:nvSpPr>
        <p:spPr>
          <a:xfrm>
            <a:off x="698643" y="3070809"/>
            <a:ext cx="2958957" cy="1785104"/>
          </a:xfrm>
          <a:prstGeom prst="rect">
            <a:avLst/>
          </a:prstGeom>
          <a:noFill/>
        </p:spPr>
        <p:txBody>
          <a:bodyPr wrap="square" rtlCol="0">
            <a:spAutoFit/>
          </a:bodyPr>
          <a:lstStyle/>
          <a:p>
            <a:r>
              <a:rPr lang="en-US" sz="2400" dirty="0">
                <a:latin typeface="+mn-lt"/>
              </a:rPr>
              <a:t>Prayer is a true reflection of </a:t>
            </a:r>
            <a:r>
              <a:rPr lang="en-US" sz="2400" dirty="0">
                <a:solidFill>
                  <a:schemeClr val="tx1"/>
                </a:solidFill>
                <a:latin typeface="+mn-lt"/>
              </a:rPr>
              <a:t>your</a:t>
            </a:r>
            <a:r>
              <a:rPr lang="en-US" sz="2400" dirty="0">
                <a:latin typeface="+mn-lt"/>
              </a:rPr>
              <a:t> leadership approach and priority</a:t>
            </a:r>
            <a:r>
              <a:rPr lang="en-US" sz="1400" dirty="0">
                <a:latin typeface="+mj-lt"/>
              </a:rPr>
              <a:t>.</a:t>
            </a:r>
            <a:endParaRPr lang="en-US" sz="1400" dirty="0"/>
          </a:p>
          <a:p>
            <a:endParaRPr lang="en-US" dirty="0"/>
          </a:p>
        </p:txBody>
      </p:sp>
    </p:spTree>
    <p:extLst>
      <p:ext uri="{BB962C8B-B14F-4D97-AF65-F5344CB8AC3E}">
        <p14:creationId xmlns:p14="http://schemas.microsoft.com/office/powerpoint/2010/main" val="2016654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4" name="TextBox 3">
            <a:extLst>
              <a:ext uri="{FF2B5EF4-FFF2-40B4-BE49-F238E27FC236}">
                <a16:creationId xmlns:a16="http://schemas.microsoft.com/office/drawing/2014/main" id="{3C212C43-FE69-0CF4-D14F-F9DCB380C82F}"/>
              </a:ext>
            </a:extLst>
          </p:cNvPr>
          <p:cNvSpPr txBox="1"/>
          <p:nvPr/>
        </p:nvSpPr>
        <p:spPr>
          <a:xfrm>
            <a:off x="330112" y="167058"/>
            <a:ext cx="7142687" cy="4685898"/>
          </a:xfrm>
          <a:prstGeom prst="rect">
            <a:avLst/>
          </a:prstGeom>
          <a:noFill/>
        </p:spPr>
        <p:txBody>
          <a:bodyPr wrap="square" rtlCol="0">
            <a:spAutoFit/>
          </a:bodyPr>
          <a:lstStyle/>
          <a:p>
            <a:r>
              <a:rPr lang="en-US" sz="2400" b="1" dirty="0">
                <a:latin typeface="+mj-lt"/>
              </a:rPr>
              <a:t>               </a:t>
            </a:r>
            <a:r>
              <a:rPr lang="en-US" sz="3200" b="1" dirty="0">
                <a:latin typeface="+mj-lt"/>
              </a:rPr>
              <a:t>2. Prioritize evangelism. </a:t>
            </a:r>
          </a:p>
          <a:p>
            <a:r>
              <a:rPr lang="en-US" sz="1050" b="1" dirty="0">
                <a:latin typeface="+mj-lt"/>
              </a:rPr>
              <a:t>  </a:t>
            </a:r>
          </a:p>
          <a:p>
            <a:r>
              <a:rPr lang="en-US" sz="2400" dirty="0">
                <a:latin typeface="+mj-lt"/>
              </a:rPr>
              <a:t>Jesus commanded us to be witnesses </a:t>
            </a:r>
            <a:r>
              <a:rPr lang="en-US" sz="2400" i="1" dirty="0">
                <a:latin typeface="+mj-lt"/>
              </a:rPr>
              <a:t>(Acts 1:8). </a:t>
            </a:r>
            <a:r>
              <a:rPr lang="en-US" sz="2400" dirty="0">
                <a:latin typeface="+mj-lt"/>
              </a:rPr>
              <a:t>“You will receive power when the Holy Spirit comes on you, and you will be my witnesses, to the ends of the earth.”</a:t>
            </a:r>
          </a:p>
          <a:p>
            <a:endParaRPr lang="en-US" sz="1600" dirty="0">
              <a:latin typeface="+mj-lt"/>
            </a:endParaRPr>
          </a:p>
          <a:p>
            <a:endParaRPr lang="en-US" sz="1600" dirty="0">
              <a:latin typeface="+mj-lt"/>
            </a:endParaRPr>
          </a:p>
          <a:p>
            <a:endParaRPr lang="en-US" sz="1600" dirty="0">
              <a:latin typeface="+mj-lt"/>
            </a:endParaRPr>
          </a:p>
          <a:p>
            <a:endParaRPr lang="en-US" sz="1600" dirty="0">
              <a:latin typeface="+mj-lt"/>
            </a:endParaRPr>
          </a:p>
          <a:p>
            <a:endParaRPr lang="en-US" sz="1600" dirty="0">
              <a:latin typeface="+mj-lt"/>
            </a:endParaRPr>
          </a:p>
          <a:p>
            <a:endParaRPr lang="en-US" sz="1600" dirty="0">
              <a:latin typeface="+mj-lt"/>
            </a:endParaRPr>
          </a:p>
          <a:p>
            <a:endParaRPr lang="en-US" sz="1600" dirty="0">
              <a:latin typeface="+mj-lt"/>
            </a:endParaRPr>
          </a:p>
          <a:p>
            <a:r>
              <a:rPr lang="en-US" sz="2400" dirty="0">
                <a:latin typeface="+mj-lt"/>
              </a:rPr>
              <a:t>“Let the God within you express itself through </a:t>
            </a:r>
            <a:br>
              <a:rPr lang="en-US" sz="2400" dirty="0">
                <a:latin typeface="+mj-lt"/>
              </a:rPr>
            </a:br>
            <a:r>
              <a:rPr lang="en-US" sz="2400" dirty="0">
                <a:latin typeface="+mj-lt"/>
              </a:rPr>
              <a:t>you in the world without.”  — </a:t>
            </a:r>
            <a:r>
              <a:rPr lang="en-US" sz="2400" i="1" dirty="0">
                <a:latin typeface="+mj-lt"/>
              </a:rPr>
              <a:t>Charles Fillmore </a:t>
            </a:r>
          </a:p>
        </p:txBody>
      </p:sp>
      <p:pic>
        <p:nvPicPr>
          <p:cNvPr id="3" name="Picture 2" descr="A picture containing text, clipart&#10;&#10;Description automatically generated">
            <a:extLst>
              <a:ext uri="{FF2B5EF4-FFF2-40B4-BE49-F238E27FC236}">
                <a16:creationId xmlns:a16="http://schemas.microsoft.com/office/drawing/2014/main" id="{910BAF26-EA79-C8AC-AF53-B707B5E158B5}"/>
              </a:ext>
            </a:extLst>
          </p:cNvPr>
          <p:cNvPicPr>
            <a:picLocks noChangeAspect="1"/>
          </p:cNvPicPr>
          <p:nvPr/>
        </p:nvPicPr>
        <p:blipFill>
          <a:blip r:embed="rId3"/>
          <a:stretch>
            <a:fillRect/>
          </a:stretch>
        </p:blipFill>
        <p:spPr>
          <a:xfrm>
            <a:off x="1615455" y="2571751"/>
            <a:ext cx="4572000" cy="1254291"/>
          </a:xfrm>
          <a:prstGeom prst="rect">
            <a:avLst/>
          </a:prstGeom>
        </p:spPr>
      </p:pic>
    </p:spTree>
    <p:extLst>
      <p:ext uri="{BB962C8B-B14F-4D97-AF65-F5344CB8AC3E}">
        <p14:creationId xmlns:p14="http://schemas.microsoft.com/office/powerpoint/2010/main" val="3915680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4" name="TextBox 3">
            <a:extLst>
              <a:ext uri="{FF2B5EF4-FFF2-40B4-BE49-F238E27FC236}">
                <a16:creationId xmlns:a16="http://schemas.microsoft.com/office/drawing/2014/main" id="{3C212C43-FE69-0CF4-D14F-F9DCB380C82F}"/>
              </a:ext>
            </a:extLst>
          </p:cNvPr>
          <p:cNvSpPr txBox="1"/>
          <p:nvPr/>
        </p:nvSpPr>
        <p:spPr>
          <a:xfrm>
            <a:off x="25024" y="1123315"/>
            <a:ext cx="6268329" cy="3903633"/>
          </a:xfrm>
          <a:prstGeom prst="rect">
            <a:avLst/>
          </a:prstGeom>
          <a:noFill/>
        </p:spPr>
        <p:txBody>
          <a:bodyPr wrap="square" rtlCol="0">
            <a:spAutoFit/>
          </a:bodyPr>
          <a:lstStyle/>
          <a:p>
            <a:pPr>
              <a:spcAft>
                <a:spcPts val="800"/>
              </a:spcAft>
            </a:pPr>
            <a:r>
              <a:rPr lang="en-US" sz="1800" dirty="0">
                <a:latin typeface="+mn-lt"/>
              </a:rPr>
              <a:t>Served UWSI Faculty, GLURC Regional consultant</a:t>
            </a:r>
            <a:br>
              <a:rPr lang="en-US" sz="1800" dirty="0">
                <a:latin typeface="+mn-lt"/>
              </a:rPr>
            </a:br>
            <a:r>
              <a:rPr lang="en-US" sz="1800" dirty="0">
                <a:latin typeface="+mn-lt"/>
              </a:rPr>
              <a:t>Regional Keynote Presenter, Served 200 Unity ministers and ministries for 25 years</a:t>
            </a:r>
          </a:p>
          <a:p>
            <a:pPr marL="174625" indent="-174625">
              <a:spcAft>
                <a:spcPts val="500"/>
              </a:spcAft>
              <a:buFont typeface="Arial" panose="020B0604020202020204" pitchFamily="34" charset="0"/>
              <a:buChar char="•"/>
            </a:pPr>
            <a:r>
              <a:rPr lang="en-US" sz="1800" dirty="0">
                <a:latin typeface="+mn-lt"/>
              </a:rPr>
              <a:t>Healthy Congregations Facilitator and Trainer</a:t>
            </a:r>
          </a:p>
          <a:p>
            <a:pPr marL="174625" indent="-174625">
              <a:spcAft>
                <a:spcPts val="500"/>
              </a:spcAft>
              <a:buFont typeface="Arial" panose="020B0604020202020204" pitchFamily="34" charset="0"/>
              <a:buChar char="•"/>
            </a:pPr>
            <a:r>
              <a:rPr lang="en-US" sz="1800" dirty="0">
                <a:latin typeface="+mn-lt"/>
              </a:rPr>
              <a:t>Lombard Mennonite Peace Center, Clergy Clinic, Church Conflict, Mediation Skills Training, Conflict Resolution</a:t>
            </a:r>
          </a:p>
          <a:p>
            <a:pPr marL="174625" indent="-174625">
              <a:spcAft>
                <a:spcPts val="500"/>
              </a:spcAft>
              <a:buFont typeface="Arial" panose="020B0604020202020204" pitchFamily="34" charset="0"/>
              <a:buChar char="•"/>
            </a:pPr>
            <a:r>
              <a:rPr lang="en-US" sz="1800" dirty="0">
                <a:latin typeface="+mn-lt"/>
              </a:rPr>
              <a:t>Nine Gates Mystery School Staff</a:t>
            </a:r>
          </a:p>
          <a:p>
            <a:pPr marL="174625" indent="-174625">
              <a:spcAft>
                <a:spcPts val="500"/>
              </a:spcAft>
              <a:buFont typeface="Arial" panose="020B0604020202020204" pitchFamily="34" charset="0"/>
              <a:buChar char="•"/>
            </a:pPr>
            <a:r>
              <a:rPr lang="en-US" sz="1800" dirty="0">
                <a:latin typeface="+mn-lt"/>
              </a:rPr>
              <a:t>Hoffman Institute Graduate</a:t>
            </a:r>
          </a:p>
          <a:p>
            <a:pPr marL="174625" indent="-174625">
              <a:spcAft>
                <a:spcPts val="500"/>
              </a:spcAft>
              <a:buFont typeface="Arial" panose="020B0604020202020204" pitchFamily="34" charset="0"/>
              <a:buChar char="•"/>
            </a:pPr>
            <a:r>
              <a:rPr lang="en-US" sz="1800" dirty="0">
                <a:latin typeface="+mn-lt"/>
              </a:rPr>
              <a:t>Vipassana Graduate and Staff</a:t>
            </a:r>
          </a:p>
          <a:p>
            <a:pPr marL="174625" indent="-174625">
              <a:spcAft>
                <a:spcPts val="500"/>
              </a:spcAft>
              <a:buFont typeface="Arial" panose="020B0604020202020204" pitchFamily="34" charset="0"/>
              <a:buChar char="•"/>
            </a:pPr>
            <a:r>
              <a:rPr lang="en-US" sz="1800" dirty="0">
                <a:latin typeface="+mn-lt"/>
              </a:rPr>
              <a:t>Ordained in Religious Science, Divine Science</a:t>
            </a:r>
          </a:p>
          <a:p>
            <a:pPr marL="174625" indent="-174625">
              <a:spcAft>
                <a:spcPts val="500"/>
              </a:spcAft>
              <a:buFont typeface="Arial" panose="020B0604020202020204" pitchFamily="34" charset="0"/>
              <a:buChar char="•"/>
            </a:pPr>
            <a:r>
              <a:rPr lang="en-US" sz="1800" dirty="0">
                <a:latin typeface="+mn-lt"/>
              </a:rPr>
              <a:t>Affiliated New Thought Network Conference Chair</a:t>
            </a:r>
          </a:p>
        </p:txBody>
      </p:sp>
      <p:sp>
        <p:nvSpPr>
          <p:cNvPr id="5" name="Google Shape;541;p44">
            <a:extLst>
              <a:ext uri="{FF2B5EF4-FFF2-40B4-BE49-F238E27FC236}">
                <a16:creationId xmlns:a16="http://schemas.microsoft.com/office/drawing/2014/main" id="{B071D148-EE97-F95F-64FA-0672B7BB3FEB}"/>
              </a:ext>
            </a:extLst>
          </p:cNvPr>
          <p:cNvSpPr txBox="1">
            <a:spLocks/>
          </p:cNvSpPr>
          <p:nvPr/>
        </p:nvSpPr>
        <p:spPr>
          <a:xfrm>
            <a:off x="1117406" y="535741"/>
            <a:ext cx="5733643" cy="43593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eaLnBrk="1" hangingPunct="1">
              <a:lnSpc>
                <a:spcPct val="90000"/>
              </a:lnSpc>
              <a:spcBef>
                <a:spcPts val="0"/>
              </a:spcBef>
              <a:spcAft>
                <a:spcPts val="0"/>
              </a:spcAft>
              <a:buClr>
                <a:schemeClr val="accent1"/>
              </a:buClr>
              <a:buSzPts val="3200"/>
              <a:buFont typeface="Fira Sans SemiBold"/>
              <a:buNone/>
              <a:defRPr sz="3200" b="1" i="0" u="none" strike="noStrike" cap="none">
                <a:solidFill>
                  <a:srgbClr val="F44C00"/>
                </a:solidFill>
                <a:latin typeface="+mj-lt"/>
                <a:ea typeface="Fira Sans SemiBold"/>
                <a:cs typeface="Fira Sans SemiBold"/>
                <a:sym typeface="Fira Sans SemiBold"/>
              </a:defRPr>
            </a:lvl1pPr>
            <a:lvl2pPr marR="0" lvl="1" algn="l" rtl="0" eaLnBrk="1" hangingPunct="1">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2pPr>
            <a:lvl3pPr marR="0" lvl="2" algn="l" rtl="0" eaLnBrk="1" hangingPunct="1">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3pPr>
            <a:lvl4pPr marR="0" lvl="3" algn="l" rtl="0" eaLnBrk="1" hangingPunct="1">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4pPr>
            <a:lvl5pPr marR="0" lvl="4" algn="l" rtl="0" eaLnBrk="1" hangingPunct="1">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5pPr>
            <a:lvl6pPr marR="0" lvl="5" algn="l" rtl="0" eaLnBrk="1" hangingPunct="1">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6pPr>
            <a:lvl7pPr marR="0" lvl="6" algn="l" rtl="0" eaLnBrk="1" hangingPunct="1">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7pPr>
            <a:lvl8pPr marR="0" lvl="7" algn="l" rtl="0" eaLnBrk="1" hangingPunct="1">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8pPr>
            <a:lvl9pPr marR="0" lvl="8" algn="l" rtl="0" eaLnBrk="1" hangingPunct="1">
              <a:lnSpc>
                <a:spcPct val="90000"/>
              </a:lnSpc>
              <a:spcBef>
                <a:spcPts val="0"/>
              </a:spcBef>
              <a:spcAft>
                <a:spcPts val="0"/>
              </a:spcAft>
              <a:buClr>
                <a:schemeClr val="accent1"/>
              </a:buClr>
              <a:buSzPts val="3200"/>
              <a:buFont typeface="Fira Sans SemiBold"/>
              <a:buNone/>
              <a:defRPr sz="3200" b="0" i="0" u="none" strike="noStrike" cap="none">
                <a:solidFill>
                  <a:schemeClr val="accent1"/>
                </a:solidFill>
                <a:latin typeface="Fira Sans SemiBold"/>
                <a:ea typeface="Fira Sans SemiBold"/>
                <a:cs typeface="Fira Sans SemiBold"/>
                <a:sym typeface="Fira Sans SemiBold"/>
              </a:defRPr>
            </a:lvl9pPr>
          </a:lstStyle>
          <a:p>
            <a:pPr algn="ctr"/>
            <a:r>
              <a:rPr lang="en-US" dirty="0"/>
              <a:t>Rev. Dr. Martha Creek </a:t>
            </a:r>
          </a:p>
          <a:p>
            <a:pPr algn="ctr"/>
            <a:r>
              <a:rPr lang="en-US" dirty="0"/>
              <a:t>Experience and Credentials</a:t>
            </a:r>
          </a:p>
        </p:txBody>
      </p:sp>
      <p:pic>
        <p:nvPicPr>
          <p:cNvPr id="7" name="Picture 6">
            <a:extLst>
              <a:ext uri="{FF2B5EF4-FFF2-40B4-BE49-F238E27FC236}">
                <a16:creationId xmlns:a16="http://schemas.microsoft.com/office/drawing/2014/main" id="{C8E9BC2A-3175-164E-D660-B0A9383EFE0F}"/>
              </a:ext>
            </a:extLst>
          </p:cNvPr>
          <p:cNvPicPr>
            <a:picLocks noChangeAspect="1"/>
          </p:cNvPicPr>
          <p:nvPr/>
        </p:nvPicPr>
        <p:blipFill>
          <a:blip r:embed="rId3"/>
          <a:srcRect/>
          <a:stretch/>
        </p:blipFill>
        <p:spPr>
          <a:xfrm>
            <a:off x="6293353" y="1123315"/>
            <a:ext cx="2585953" cy="3463332"/>
          </a:xfrm>
          <a:prstGeom prst="rect">
            <a:avLst/>
          </a:prstGeom>
        </p:spPr>
      </p:pic>
    </p:spTree>
    <p:extLst>
      <p:ext uri="{BB962C8B-B14F-4D97-AF65-F5344CB8AC3E}">
        <p14:creationId xmlns:p14="http://schemas.microsoft.com/office/powerpoint/2010/main" val="1585185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4" name="TextBox 3">
            <a:extLst>
              <a:ext uri="{FF2B5EF4-FFF2-40B4-BE49-F238E27FC236}">
                <a16:creationId xmlns:a16="http://schemas.microsoft.com/office/drawing/2014/main" id="{3C212C43-FE69-0CF4-D14F-F9DCB380C82F}"/>
              </a:ext>
            </a:extLst>
          </p:cNvPr>
          <p:cNvSpPr txBox="1"/>
          <p:nvPr/>
        </p:nvSpPr>
        <p:spPr>
          <a:xfrm>
            <a:off x="105892" y="232841"/>
            <a:ext cx="6151070" cy="4278094"/>
          </a:xfrm>
          <a:prstGeom prst="rect">
            <a:avLst/>
          </a:prstGeom>
          <a:noFill/>
        </p:spPr>
        <p:txBody>
          <a:bodyPr wrap="square" rtlCol="0">
            <a:spAutoFit/>
          </a:bodyPr>
          <a:lstStyle/>
          <a:p>
            <a:r>
              <a:rPr lang="en-US" sz="3200" b="1" dirty="0">
                <a:latin typeface="+mj-lt"/>
              </a:rPr>
              <a:t>3. Deal with toxicity promptly. </a:t>
            </a:r>
          </a:p>
          <a:p>
            <a:endParaRPr lang="en-US" sz="2400" b="1" dirty="0">
              <a:latin typeface="+mj-lt"/>
            </a:endParaRPr>
          </a:p>
          <a:p>
            <a:r>
              <a:rPr lang="en-US" sz="2400" dirty="0">
                <a:latin typeface="+mj-lt"/>
              </a:rPr>
              <a:t>I have never known a pastor that confronted toxic members in the</a:t>
            </a:r>
          </a:p>
          <a:p>
            <a:r>
              <a:rPr lang="en-US" sz="2400" dirty="0">
                <a:latin typeface="+mj-lt"/>
              </a:rPr>
              <a:t>church who thought it was done </a:t>
            </a:r>
          </a:p>
          <a:p>
            <a:r>
              <a:rPr lang="en-US" sz="2400" dirty="0">
                <a:latin typeface="+mj-lt"/>
              </a:rPr>
              <a:t>too quickly. The typical response:</a:t>
            </a:r>
          </a:p>
          <a:p>
            <a:r>
              <a:rPr lang="en-US" sz="2400" dirty="0">
                <a:latin typeface="+mj-lt"/>
              </a:rPr>
              <a:t>“I should have done this a long </a:t>
            </a:r>
          </a:p>
          <a:p>
            <a:r>
              <a:rPr lang="en-US" sz="2400" dirty="0">
                <a:latin typeface="+mj-lt"/>
              </a:rPr>
              <a:t>time ago.”</a:t>
            </a:r>
          </a:p>
          <a:p>
            <a:endParaRPr lang="en-US" sz="2400" dirty="0">
              <a:latin typeface="+mj-lt"/>
            </a:endParaRPr>
          </a:p>
          <a:p>
            <a:r>
              <a:rPr lang="en-US" sz="2400" dirty="0">
                <a:latin typeface="+mj-lt"/>
              </a:rPr>
              <a:t>“Tell the truth and tell it quick.”  </a:t>
            </a:r>
            <a:br>
              <a:rPr lang="en-US" sz="2400" dirty="0">
                <a:latin typeface="+mj-lt"/>
              </a:rPr>
            </a:br>
            <a:r>
              <a:rPr lang="en-US" sz="2400" dirty="0">
                <a:latin typeface="+mj-lt"/>
              </a:rPr>
              <a:t> — </a:t>
            </a:r>
            <a:r>
              <a:rPr lang="en-US" sz="2400" i="1" dirty="0" err="1">
                <a:latin typeface="+mj-lt"/>
              </a:rPr>
              <a:t>Edwene</a:t>
            </a:r>
            <a:r>
              <a:rPr lang="en-US" sz="2400" i="1" dirty="0">
                <a:latin typeface="+mj-lt"/>
              </a:rPr>
              <a:t> Gaines</a:t>
            </a:r>
          </a:p>
        </p:txBody>
      </p:sp>
      <p:pic>
        <p:nvPicPr>
          <p:cNvPr id="3" name="Picture 2" descr="Diagram&#10;&#10;Description automatically generated">
            <a:extLst>
              <a:ext uri="{FF2B5EF4-FFF2-40B4-BE49-F238E27FC236}">
                <a16:creationId xmlns:a16="http://schemas.microsoft.com/office/drawing/2014/main" id="{16DEDCCA-4421-4E7A-8F94-F0C74FF824DF}"/>
              </a:ext>
            </a:extLst>
          </p:cNvPr>
          <p:cNvPicPr>
            <a:picLocks noChangeAspect="1"/>
          </p:cNvPicPr>
          <p:nvPr/>
        </p:nvPicPr>
        <p:blipFill>
          <a:blip r:embed="rId3"/>
          <a:stretch>
            <a:fillRect/>
          </a:stretch>
        </p:blipFill>
        <p:spPr>
          <a:xfrm>
            <a:off x="5351607" y="1031938"/>
            <a:ext cx="3563210" cy="3417442"/>
          </a:xfrm>
          <a:prstGeom prst="rect">
            <a:avLst/>
          </a:prstGeom>
        </p:spPr>
      </p:pic>
    </p:spTree>
    <p:extLst>
      <p:ext uri="{BB962C8B-B14F-4D97-AF65-F5344CB8AC3E}">
        <p14:creationId xmlns:p14="http://schemas.microsoft.com/office/powerpoint/2010/main" val="2876569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4" name="TextBox 3">
            <a:extLst>
              <a:ext uri="{FF2B5EF4-FFF2-40B4-BE49-F238E27FC236}">
                <a16:creationId xmlns:a16="http://schemas.microsoft.com/office/drawing/2014/main" id="{3C212C43-FE69-0CF4-D14F-F9DCB380C82F}"/>
              </a:ext>
            </a:extLst>
          </p:cNvPr>
          <p:cNvSpPr txBox="1"/>
          <p:nvPr/>
        </p:nvSpPr>
        <p:spPr>
          <a:xfrm>
            <a:off x="823271" y="120007"/>
            <a:ext cx="6839951" cy="2062103"/>
          </a:xfrm>
          <a:prstGeom prst="rect">
            <a:avLst/>
          </a:prstGeom>
          <a:noFill/>
        </p:spPr>
        <p:txBody>
          <a:bodyPr wrap="square" rtlCol="0">
            <a:spAutoFit/>
          </a:bodyPr>
          <a:lstStyle/>
          <a:p>
            <a:r>
              <a:rPr lang="en-US" sz="2800" b="1" dirty="0">
                <a:latin typeface="+mj-lt"/>
              </a:rPr>
              <a:t>                </a:t>
            </a:r>
            <a:r>
              <a:rPr lang="en-US" sz="3200" b="1" dirty="0">
                <a:latin typeface="+mj-lt"/>
              </a:rPr>
              <a:t>4. Have Grit. </a:t>
            </a:r>
          </a:p>
          <a:p>
            <a:endParaRPr lang="en-US" sz="2400" b="1" dirty="0">
              <a:latin typeface="+mj-lt"/>
            </a:endParaRPr>
          </a:p>
          <a:p>
            <a:r>
              <a:rPr lang="en-US" sz="2400" dirty="0">
                <a:latin typeface="+mj-lt"/>
              </a:rPr>
              <a:t>Serving ministry is tough work. Thriving pastors are persistent; have tenacity; and grit.</a:t>
            </a:r>
          </a:p>
          <a:p>
            <a:r>
              <a:rPr lang="en-US" sz="2400" dirty="0">
                <a:latin typeface="+mj-lt"/>
              </a:rPr>
              <a:t> </a:t>
            </a:r>
          </a:p>
        </p:txBody>
      </p:sp>
      <p:sp>
        <p:nvSpPr>
          <p:cNvPr id="2" name="TextBox 1">
            <a:extLst>
              <a:ext uri="{FF2B5EF4-FFF2-40B4-BE49-F238E27FC236}">
                <a16:creationId xmlns:a16="http://schemas.microsoft.com/office/drawing/2014/main" id="{3190D030-E96B-1638-2050-BD1E7CB11C48}"/>
              </a:ext>
            </a:extLst>
          </p:cNvPr>
          <p:cNvSpPr txBox="1"/>
          <p:nvPr/>
        </p:nvSpPr>
        <p:spPr>
          <a:xfrm>
            <a:off x="4572000" y="1940808"/>
            <a:ext cx="3092522" cy="3262432"/>
          </a:xfrm>
          <a:prstGeom prst="rect">
            <a:avLst/>
          </a:prstGeom>
          <a:noFill/>
        </p:spPr>
        <p:txBody>
          <a:bodyPr wrap="square" rtlCol="0">
            <a:spAutoFit/>
          </a:bodyPr>
          <a:lstStyle/>
          <a:p>
            <a:r>
              <a:rPr lang="en-US" sz="2400" dirty="0">
                <a:latin typeface="+mn-lt"/>
              </a:rPr>
              <a:t>“I stayed when I didn’t want to; and stayed when they didn’t want me to.”   Karen </a:t>
            </a:r>
            <a:r>
              <a:rPr lang="en-US" sz="2400" dirty="0" err="1">
                <a:latin typeface="+mn-lt"/>
              </a:rPr>
              <a:t>Lindvig</a:t>
            </a:r>
            <a:r>
              <a:rPr lang="en-US" sz="2400" dirty="0">
                <a:latin typeface="+mn-lt"/>
              </a:rPr>
              <a:t> </a:t>
            </a:r>
            <a:r>
              <a:rPr lang="en-US" sz="2400" i="1" dirty="0">
                <a:latin typeface="+mn-lt"/>
              </a:rPr>
              <a:t>(Sr. Minister Unity of Seattle) </a:t>
            </a:r>
            <a:r>
              <a:rPr lang="en-US" sz="2400" dirty="0">
                <a:latin typeface="+mn-lt"/>
              </a:rPr>
              <a:t>serving decades as pastor.</a:t>
            </a:r>
          </a:p>
          <a:p>
            <a:endParaRPr lang="en-US" dirty="0"/>
          </a:p>
        </p:txBody>
      </p:sp>
      <p:pic>
        <p:nvPicPr>
          <p:cNvPr id="7" name="Picture 6" descr="Text&#10;&#10;Description automatically generated">
            <a:extLst>
              <a:ext uri="{FF2B5EF4-FFF2-40B4-BE49-F238E27FC236}">
                <a16:creationId xmlns:a16="http://schemas.microsoft.com/office/drawing/2014/main" id="{9D9BCBC6-B1EF-11DE-1633-816EE5D296E0}"/>
              </a:ext>
            </a:extLst>
          </p:cNvPr>
          <p:cNvPicPr>
            <a:picLocks noChangeAspect="1"/>
          </p:cNvPicPr>
          <p:nvPr/>
        </p:nvPicPr>
        <p:blipFill>
          <a:blip r:embed="rId3"/>
          <a:stretch>
            <a:fillRect/>
          </a:stretch>
        </p:blipFill>
        <p:spPr>
          <a:xfrm>
            <a:off x="657546" y="2571750"/>
            <a:ext cx="3267201" cy="2451743"/>
          </a:xfrm>
          <a:prstGeom prst="rect">
            <a:avLst/>
          </a:prstGeom>
        </p:spPr>
      </p:pic>
    </p:spTree>
    <p:extLst>
      <p:ext uri="{BB962C8B-B14F-4D97-AF65-F5344CB8AC3E}">
        <p14:creationId xmlns:p14="http://schemas.microsoft.com/office/powerpoint/2010/main" val="1939968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4" name="TextBox 3">
            <a:extLst>
              <a:ext uri="{FF2B5EF4-FFF2-40B4-BE49-F238E27FC236}">
                <a16:creationId xmlns:a16="http://schemas.microsoft.com/office/drawing/2014/main" id="{3C212C43-FE69-0CF4-D14F-F9DCB380C82F}"/>
              </a:ext>
            </a:extLst>
          </p:cNvPr>
          <p:cNvSpPr txBox="1"/>
          <p:nvPr/>
        </p:nvSpPr>
        <p:spPr>
          <a:xfrm>
            <a:off x="143123" y="289329"/>
            <a:ext cx="4783879" cy="4647426"/>
          </a:xfrm>
          <a:prstGeom prst="rect">
            <a:avLst/>
          </a:prstGeom>
          <a:noFill/>
        </p:spPr>
        <p:txBody>
          <a:bodyPr wrap="square" rtlCol="0">
            <a:spAutoFit/>
          </a:bodyPr>
          <a:lstStyle/>
          <a:p>
            <a:r>
              <a:rPr lang="en-US" sz="2800" b="1" dirty="0">
                <a:latin typeface="+mj-lt"/>
              </a:rPr>
              <a:t>5. Love Your Community More Deeply.</a:t>
            </a:r>
          </a:p>
          <a:p>
            <a:endParaRPr lang="en-US" sz="2400" dirty="0">
              <a:latin typeface="+mj-lt"/>
            </a:endParaRPr>
          </a:p>
          <a:p>
            <a:r>
              <a:rPr lang="en-US" sz="2400" dirty="0">
                <a:latin typeface="+mj-lt"/>
              </a:rPr>
              <a:t>Serve and reach the congregants and community more urgently and directly. </a:t>
            </a:r>
          </a:p>
          <a:p>
            <a:endParaRPr lang="en-US" sz="2400" dirty="0">
              <a:latin typeface="+mj-lt"/>
            </a:endParaRPr>
          </a:p>
          <a:p>
            <a:r>
              <a:rPr lang="en-US" sz="2400" dirty="0">
                <a:latin typeface="+mj-lt"/>
              </a:rPr>
              <a:t>The pastors who succeed five years from now will have deeply connected to the communities in which their churches are located.</a:t>
            </a:r>
          </a:p>
        </p:txBody>
      </p:sp>
      <p:pic>
        <p:nvPicPr>
          <p:cNvPr id="6" name="Picture 5" descr="A picture containing outdoor, person&#10;&#10;Description automatically generated">
            <a:extLst>
              <a:ext uri="{FF2B5EF4-FFF2-40B4-BE49-F238E27FC236}">
                <a16:creationId xmlns:a16="http://schemas.microsoft.com/office/drawing/2014/main" id="{230947F5-EA29-2FB6-9B89-3A8F86A485C7}"/>
              </a:ext>
            </a:extLst>
          </p:cNvPr>
          <p:cNvPicPr>
            <a:picLocks noChangeAspect="1"/>
          </p:cNvPicPr>
          <p:nvPr/>
        </p:nvPicPr>
        <p:blipFill>
          <a:blip r:embed="rId3"/>
          <a:stretch>
            <a:fillRect/>
          </a:stretch>
        </p:blipFill>
        <p:spPr>
          <a:xfrm>
            <a:off x="5206701" y="309592"/>
            <a:ext cx="3368824" cy="4524315"/>
          </a:xfrm>
          <a:prstGeom prst="rect">
            <a:avLst/>
          </a:prstGeom>
        </p:spPr>
      </p:pic>
    </p:spTree>
    <p:extLst>
      <p:ext uri="{BB962C8B-B14F-4D97-AF65-F5344CB8AC3E}">
        <p14:creationId xmlns:p14="http://schemas.microsoft.com/office/powerpoint/2010/main" val="2263124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4" name="TextBox 3">
            <a:extLst>
              <a:ext uri="{FF2B5EF4-FFF2-40B4-BE49-F238E27FC236}">
                <a16:creationId xmlns:a16="http://schemas.microsoft.com/office/drawing/2014/main" id="{3C212C43-FE69-0CF4-D14F-F9DCB380C82F}"/>
              </a:ext>
            </a:extLst>
          </p:cNvPr>
          <p:cNvSpPr txBox="1"/>
          <p:nvPr/>
        </p:nvSpPr>
        <p:spPr>
          <a:xfrm>
            <a:off x="3962400" y="594055"/>
            <a:ext cx="4522021" cy="3539430"/>
          </a:xfrm>
          <a:prstGeom prst="rect">
            <a:avLst/>
          </a:prstGeom>
          <a:noFill/>
        </p:spPr>
        <p:txBody>
          <a:bodyPr wrap="square" rtlCol="0">
            <a:spAutoFit/>
          </a:bodyPr>
          <a:lstStyle/>
          <a:p>
            <a:r>
              <a:rPr lang="en-US" sz="3200" b="1" dirty="0">
                <a:latin typeface="+mn-lt"/>
              </a:rPr>
              <a:t>6. Rediscover Joy. </a:t>
            </a:r>
            <a:endParaRPr lang="en-US" sz="2400" b="1" dirty="0">
              <a:latin typeface="+mj-lt"/>
            </a:endParaRPr>
          </a:p>
          <a:p>
            <a:endParaRPr lang="en-US" sz="2400" dirty="0">
              <a:latin typeface="+mj-lt"/>
            </a:endParaRPr>
          </a:p>
          <a:p>
            <a:r>
              <a:rPr lang="en-US" sz="2400" dirty="0">
                <a:latin typeface="+mj-lt"/>
              </a:rPr>
              <a:t>Ministry can seem like it’s one critic and naysayer after another. Successful pastors five years from now will still see the joy of their calling every day. They might even discover a bit more levity.</a:t>
            </a:r>
            <a:r>
              <a:rPr lang="en-US" sz="2400" dirty="0"/>
              <a:t> </a:t>
            </a:r>
            <a:endParaRPr lang="en-US" sz="2400" dirty="0">
              <a:latin typeface="+mj-lt"/>
            </a:endParaRPr>
          </a:p>
        </p:txBody>
      </p:sp>
      <p:pic>
        <p:nvPicPr>
          <p:cNvPr id="3" name="Picture 2" descr="A picture containing calendar&#10;&#10;Description automatically generated">
            <a:extLst>
              <a:ext uri="{FF2B5EF4-FFF2-40B4-BE49-F238E27FC236}">
                <a16:creationId xmlns:a16="http://schemas.microsoft.com/office/drawing/2014/main" id="{B9C85D97-A044-9780-6884-5FC85F4CFD5E}"/>
              </a:ext>
            </a:extLst>
          </p:cNvPr>
          <p:cNvPicPr>
            <a:picLocks noChangeAspect="1"/>
          </p:cNvPicPr>
          <p:nvPr/>
        </p:nvPicPr>
        <p:blipFill>
          <a:blip r:embed="rId3"/>
          <a:stretch>
            <a:fillRect/>
          </a:stretch>
        </p:blipFill>
        <p:spPr>
          <a:xfrm>
            <a:off x="659578" y="317687"/>
            <a:ext cx="3005417" cy="4508126"/>
          </a:xfrm>
          <a:prstGeom prst="rect">
            <a:avLst/>
          </a:prstGeom>
        </p:spPr>
      </p:pic>
    </p:spTree>
    <p:extLst>
      <p:ext uri="{BB962C8B-B14F-4D97-AF65-F5344CB8AC3E}">
        <p14:creationId xmlns:p14="http://schemas.microsoft.com/office/powerpoint/2010/main" val="2277102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4" name="TextBox 3">
            <a:extLst>
              <a:ext uri="{FF2B5EF4-FFF2-40B4-BE49-F238E27FC236}">
                <a16:creationId xmlns:a16="http://schemas.microsoft.com/office/drawing/2014/main" id="{3C212C43-FE69-0CF4-D14F-F9DCB380C82F}"/>
              </a:ext>
            </a:extLst>
          </p:cNvPr>
          <p:cNvSpPr txBox="1"/>
          <p:nvPr/>
        </p:nvSpPr>
        <p:spPr>
          <a:xfrm>
            <a:off x="874643" y="880999"/>
            <a:ext cx="6679096" cy="3908762"/>
          </a:xfrm>
          <a:prstGeom prst="rect">
            <a:avLst/>
          </a:prstGeom>
          <a:noFill/>
        </p:spPr>
        <p:txBody>
          <a:bodyPr wrap="square" rtlCol="0">
            <a:spAutoFit/>
          </a:bodyPr>
          <a:lstStyle/>
          <a:p>
            <a:r>
              <a:rPr lang="en-US" sz="3200" b="1" dirty="0">
                <a:latin typeface="+mj-lt"/>
              </a:rPr>
              <a:t>        7. Take Faith Risks. </a:t>
            </a:r>
          </a:p>
          <a:p>
            <a:endParaRPr lang="en-US" sz="2400" b="1" dirty="0">
              <a:latin typeface="+mj-lt"/>
            </a:endParaRPr>
          </a:p>
          <a:p>
            <a:r>
              <a:rPr lang="en-US" sz="2400" dirty="0">
                <a:latin typeface="+mn-lt"/>
              </a:rPr>
              <a:t>We know we can not plan everything. We understand we have to expect the unexpected.</a:t>
            </a:r>
          </a:p>
          <a:p>
            <a:endParaRPr lang="en-US" sz="2400" dirty="0">
              <a:latin typeface="+mn-lt"/>
            </a:endParaRPr>
          </a:p>
          <a:p>
            <a:endParaRPr lang="en-US" sz="2400" dirty="0">
              <a:latin typeface="+mn-lt"/>
            </a:endParaRPr>
          </a:p>
          <a:p>
            <a:r>
              <a:rPr lang="en-US" sz="2400" dirty="0">
                <a:latin typeface="+mn-lt"/>
              </a:rPr>
              <a:t>We know we have to lead our churches into new and exciting </a:t>
            </a:r>
            <a:r>
              <a:rPr lang="en-US" sz="2400" dirty="0">
                <a:solidFill>
                  <a:schemeClr val="tx1"/>
                </a:solidFill>
              </a:rPr>
              <a:t>areas and endeavors</a:t>
            </a:r>
            <a:r>
              <a:rPr lang="en-US" sz="2400" dirty="0">
                <a:latin typeface="+mn-lt"/>
              </a:rPr>
              <a:t>.</a:t>
            </a:r>
          </a:p>
          <a:p>
            <a:endParaRPr lang="en-US" sz="2400" dirty="0">
              <a:latin typeface="+mn-lt"/>
            </a:endParaRPr>
          </a:p>
          <a:p>
            <a:endParaRPr lang="en-US" sz="2400" dirty="0">
              <a:latin typeface="+mn-lt"/>
            </a:endParaRPr>
          </a:p>
        </p:txBody>
      </p:sp>
    </p:spTree>
    <p:extLst>
      <p:ext uri="{BB962C8B-B14F-4D97-AF65-F5344CB8AC3E}">
        <p14:creationId xmlns:p14="http://schemas.microsoft.com/office/powerpoint/2010/main" val="4281923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4" name="TextBox 3">
            <a:extLst>
              <a:ext uri="{FF2B5EF4-FFF2-40B4-BE49-F238E27FC236}">
                <a16:creationId xmlns:a16="http://schemas.microsoft.com/office/drawing/2014/main" id="{3C212C43-FE69-0CF4-D14F-F9DCB380C82F}"/>
              </a:ext>
            </a:extLst>
          </p:cNvPr>
          <p:cNvSpPr txBox="1"/>
          <p:nvPr/>
        </p:nvSpPr>
        <p:spPr>
          <a:xfrm>
            <a:off x="390549" y="1345368"/>
            <a:ext cx="3180990" cy="3046988"/>
          </a:xfrm>
          <a:prstGeom prst="rect">
            <a:avLst/>
          </a:prstGeom>
          <a:noFill/>
        </p:spPr>
        <p:txBody>
          <a:bodyPr wrap="square" rtlCol="0">
            <a:spAutoFit/>
          </a:bodyPr>
          <a:lstStyle/>
          <a:p>
            <a:r>
              <a:rPr lang="en-US" sz="2400" b="1" dirty="0">
                <a:latin typeface="+mj-lt"/>
              </a:rPr>
              <a:t>Who will be around and thriving in ministry in 2030?  </a:t>
            </a:r>
          </a:p>
          <a:p>
            <a:endParaRPr lang="en-US" sz="2400" dirty="0">
              <a:latin typeface="+mj-lt"/>
            </a:endParaRPr>
          </a:p>
          <a:p>
            <a:r>
              <a:rPr lang="en-US" sz="2400" b="1" dirty="0">
                <a:latin typeface="+mj-lt"/>
              </a:rPr>
              <a:t>How will you sustain yourself for the next 5 years? </a:t>
            </a:r>
          </a:p>
          <a:p>
            <a:endParaRPr lang="en-US" sz="2400" b="1" dirty="0">
              <a:latin typeface="+mj-lt"/>
            </a:endParaRPr>
          </a:p>
        </p:txBody>
      </p:sp>
      <p:pic>
        <p:nvPicPr>
          <p:cNvPr id="3" name="Picture 2" descr="A picture containing text, outdoor&#10;&#10;Description automatically generated">
            <a:extLst>
              <a:ext uri="{FF2B5EF4-FFF2-40B4-BE49-F238E27FC236}">
                <a16:creationId xmlns:a16="http://schemas.microsoft.com/office/drawing/2014/main" id="{899F86AD-DC33-321A-DAFD-C04F4265A97F}"/>
              </a:ext>
            </a:extLst>
          </p:cNvPr>
          <p:cNvPicPr>
            <a:picLocks noChangeAspect="1"/>
          </p:cNvPicPr>
          <p:nvPr/>
        </p:nvPicPr>
        <p:blipFill>
          <a:blip r:embed="rId3"/>
          <a:stretch>
            <a:fillRect/>
          </a:stretch>
        </p:blipFill>
        <p:spPr>
          <a:xfrm>
            <a:off x="3745220" y="644299"/>
            <a:ext cx="4884088" cy="3896879"/>
          </a:xfrm>
          <a:prstGeom prst="rect">
            <a:avLst/>
          </a:prstGeom>
        </p:spPr>
      </p:pic>
    </p:spTree>
    <p:extLst>
      <p:ext uri="{BB962C8B-B14F-4D97-AF65-F5344CB8AC3E}">
        <p14:creationId xmlns:p14="http://schemas.microsoft.com/office/powerpoint/2010/main" val="4101060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5"/>
          <p:cNvSpPr txBox="1">
            <a:spLocks noGrp="1"/>
          </p:cNvSpPr>
          <p:nvPr>
            <p:ph type="ctrTitle"/>
          </p:nvPr>
        </p:nvSpPr>
        <p:spPr>
          <a:xfrm>
            <a:off x="450327" y="550983"/>
            <a:ext cx="5040600" cy="4348549"/>
          </a:xfrm>
          <a:prstGeom prst="rect">
            <a:avLst/>
          </a:prstGeom>
        </p:spPr>
        <p:txBody>
          <a:bodyPr spcFirstLastPara="1" wrap="square" lIns="0" tIns="0" rIns="0" bIns="0" anchor="b" anchorCtr="0">
            <a:noAutofit/>
          </a:bodyPr>
          <a:lstStyle/>
          <a:p>
            <a:r>
              <a:rPr lang="en" dirty="0"/>
              <a:t>12 </a:t>
            </a:r>
            <a:r>
              <a:rPr lang="en-US" dirty="0"/>
              <a:t>Disruptive Church Trends That Will Rule</a:t>
            </a:r>
            <a:br>
              <a:rPr lang="en-US" dirty="0"/>
            </a:br>
            <a:r>
              <a:rPr lang="en-US" sz="2800" dirty="0"/>
              <a:t>(and The Post-Pandemic Era)</a:t>
            </a:r>
            <a:br>
              <a:rPr lang="en-US" sz="2800" dirty="0"/>
            </a:br>
            <a:br>
              <a:rPr lang="en-US" sz="2800" dirty="0"/>
            </a:br>
            <a:r>
              <a:rPr lang="en-US" sz="2000" dirty="0">
                <a:solidFill>
                  <a:schemeClr val="tx1"/>
                </a:solidFill>
              </a:rPr>
              <a:t>* source: Carey </a:t>
            </a:r>
            <a:r>
              <a:rPr lang="en-US" sz="2000" dirty="0" err="1">
                <a:solidFill>
                  <a:schemeClr val="tx1"/>
                </a:solidFill>
              </a:rPr>
              <a:t>Nieuwhof</a:t>
            </a:r>
            <a:r>
              <a:rPr lang="en-US" sz="2000" dirty="0">
                <a:solidFill>
                  <a:schemeClr val="tx1"/>
                </a:solidFill>
              </a:rPr>
              <a:t> </a:t>
            </a:r>
            <a:br>
              <a:rPr lang="en-US" dirty="0"/>
            </a:br>
            <a:endParaRPr dirty="0">
              <a:latin typeface="+mj-lt"/>
            </a:endParaRPr>
          </a:p>
        </p:txBody>
      </p:sp>
      <p:sp>
        <p:nvSpPr>
          <p:cNvPr id="5" name="TextBox 4">
            <a:extLst>
              <a:ext uri="{FF2B5EF4-FFF2-40B4-BE49-F238E27FC236}">
                <a16:creationId xmlns:a16="http://schemas.microsoft.com/office/drawing/2014/main" id="{CAEBBA76-5E96-FDE7-8D25-2DED9FDAA32D}"/>
              </a:ext>
            </a:extLst>
          </p:cNvPr>
          <p:cNvSpPr txBox="1"/>
          <p:nvPr/>
        </p:nvSpPr>
        <p:spPr>
          <a:xfrm>
            <a:off x="6757569" y="1778542"/>
            <a:ext cx="1517641" cy="3939540"/>
          </a:xfrm>
          <a:prstGeom prst="rect">
            <a:avLst/>
          </a:prstGeom>
          <a:noFill/>
          <a:effectLst>
            <a:outerShdw blurRad="50800" dist="38100" dir="2700000" algn="tl" rotWithShape="0">
              <a:schemeClr val="accent6">
                <a:lumMod val="75000"/>
                <a:alpha val="40000"/>
              </a:schemeClr>
            </a:outerShdw>
          </a:effectLst>
        </p:spPr>
        <p:txBody>
          <a:bodyPr wrap="square" rtlCol="0">
            <a:spAutoFit/>
          </a:bodyPr>
          <a:lstStyle/>
          <a:p>
            <a:r>
              <a:rPr lang="en-US" sz="25000" dirty="0">
                <a:solidFill>
                  <a:srgbClr val="92D050"/>
                </a:solidFill>
                <a:latin typeface="+mj-lt"/>
              </a:rPr>
              <a:t>1</a:t>
            </a:r>
          </a:p>
        </p:txBody>
      </p:sp>
    </p:spTree>
    <p:extLst>
      <p:ext uri="{BB962C8B-B14F-4D97-AF65-F5344CB8AC3E}">
        <p14:creationId xmlns:p14="http://schemas.microsoft.com/office/powerpoint/2010/main" val="2896989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body" idx="1"/>
          </p:nvPr>
        </p:nvSpPr>
        <p:spPr>
          <a:xfrm>
            <a:off x="1778190" y="138554"/>
            <a:ext cx="5429433" cy="1396467"/>
          </a:xfrm>
          <a:prstGeom prst="rect">
            <a:avLst/>
          </a:prstGeom>
        </p:spPr>
        <p:txBody>
          <a:bodyPr spcFirstLastPara="1" wrap="square" lIns="0" tIns="0" rIns="0" bIns="0" anchor="t" anchorCtr="0">
            <a:noAutofit/>
          </a:bodyPr>
          <a:lstStyle/>
          <a:p>
            <a:pPr marL="548640" indent="-548640"/>
            <a:r>
              <a:rPr lang="en-US" sz="3600" b="1" dirty="0">
                <a:solidFill>
                  <a:srgbClr val="F44C00"/>
                </a:solidFill>
              </a:rPr>
              <a:t>1.	The Demise of the Old Model of Church</a:t>
            </a:r>
          </a:p>
        </p:txBody>
      </p:sp>
      <p:pic>
        <p:nvPicPr>
          <p:cNvPr id="7" name="Picture 6" descr="Diagram&#10;&#10;Description automatically generated">
            <a:extLst>
              <a:ext uri="{FF2B5EF4-FFF2-40B4-BE49-F238E27FC236}">
                <a16:creationId xmlns:a16="http://schemas.microsoft.com/office/drawing/2014/main" id="{E26A4B8A-3F4C-6E69-E9CC-FB85226D0C73}"/>
              </a:ext>
            </a:extLst>
          </p:cNvPr>
          <p:cNvPicPr>
            <a:picLocks noChangeAspect="1"/>
          </p:cNvPicPr>
          <p:nvPr/>
        </p:nvPicPr>
        <p:blipFill>
          <a:blip r:embed="rId3"/>
          <a:stretch>
            <a:fillRect/>
          </a:stretch>
        </p:blipFill>
        <p:spPr>
          <a:xfrm>
            <a:off x="2722525" y="1493285"/>
            <a:ext cx="3698950" cy="351166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body" idx="1"/>
          </p:nvPr>
        </p:nvSpPr>
        <p:spPr>
          <a:xfrm>
            <a:off x="1777350" y="623902"/>
            <a:ext cx="5589300" cy="2088129"/>
          </a:xfrm>
          <a:prstGeom prst="rect">
            <a:avLst/>
          </a:prstGeom>
        </p:spPr>
        <p:txBody>
          <a:bodyPr spcFirstLastPara="1" wrap="square" lIns="0" tIns="0" rIns="0" bIns="0" anchor="t" anchorCtr="0">
            <a:noAutofit/>
          </a:bodyPr>
          <a:lstStyle/>
          <a:p>
            <a:pPr marL="640080" indent="-640080" algn="l"/>
            <a:r>
              <a:rPr lang="en-US" sz="3600" b="1" dirty="0">
                <a:solidFill>
                  <a:srgbClr val="F44C00"/>
                </a:solidFill>
              </a:rPr>
              <a:t>2.	Growing Churches Will Innovate Beyond Weekend Services </a:t>
            </a:r>
          </a:p>
        </p:txBody>
      </p:sp>
      <p:pic>
        <p:nvPicPr>
          <p:cNvPr id="3" name="Picture 2" descr="Text, whiteboard&#10;&#10;Description automatically generated">
            <a:extLst>
              <a:ext uri="{FF2B5EF4-FFF2-40B4-BE49-F238E27FC236}">
                <a16:creationId xmlns:a16="http://schemas.microsoft.com/office/drawing/2014/main" id="{F32E2781-E66C-F3EC-2BC8-EC62424E990B}"/>
              </a:ext>
            </a:extLst>
          </p:cNvPr>
          <p:cNvPicPr>
            <a:picLocks noChangeAspect="1"/>
          </p:cNvPicPr>
          <p:nvPr/>
        </p:nvPicPr>
        <p:blipFill>
          <a:blip r:embed="rId3"/>
          <a:stretch>
            <a:fillRect/>
          </a:stretch>
        </p:blipFill>
        <p:spPr>
          <a:xfrm>
            <a:off x="2843028" y="2721642"/>
            <a:ext cx="3457943" cy="2088129"/>
          </a:xfrm>
          <a:prstGeom prst="rect">
            <a:avLst/>
          </a:prstGeom>
        </p:spPr>
      </p:pic>
    </p:spTree>
    <p:extLst>
      <p:ext uri="{BB962C8B-B14F-4D97-AF65-F5344CB8AC3E}">
        <p14:creationId xmlns:p14="http://schemas.microsoft.com/office/powerpoint/2010/main" val="445829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body" idx="1"/>
          </p:nvPr>
        </p:nvSpPr>
        <p:spPr>
          <a:xfrm>
            <a:off x="1427952" y="2587536"/>
            <a:ext cx="7130422" cy="2088129"/>
          </a:xfrm>
          <a:prstGeom prst="rect">
            <a:avLst/>
          </a:prstGeom>
        </p:spPr>
        <p:txBody>
          <a:bodyPr spcFirstLastPara="1" wrap="square" lIns="0" tIns="0" rIns="0" bIns="0" anchor="t" anchorCtr="0">
            <a:noAutofit/>
          </a:bodyPr>
          <a:lstStyle/>
          <a:p>
            <a:pPr marL="640080" indent="-640080" algn="l"/>
            <a:r>
              <a:rPr lang="en-US" sz="4800" b="1" dirty="0">
                <a:solidFill>
                  <a:srgbClr val="F44C00"/>
                </a:solidFill>
              </a:rPr>
              <a:t>3.	The Vision for the Future Will Become Clearer</a:t>
            </a:r>
          </a:p>
        </p:txBody>
      </p:sp>
      <p:pic>
        <p:nvPicPr>
          <p:cNvPr id="7" name="Picture 6">
            <a:extLst>
              <a:ext uri="{FF2B5EF4-FFF2-40B4-BE49-F238E27FC236}">
                <a16:creationId xmlns:a16="http://schemas.microsoft.com/office/drawing/2014/main" id="{C9F74BC5-E0D7-D330-3A02-D831ABB3E1E7}"/>
              </a:ext>
            </a:extLst>
          </p:cNvPr>
          <p:cNvPicPr>
            <a:picLocks noChangeAspect="1"/>
          </p:cNvPicPr>
          <p:nvPr/>
        </p:nvPicPr>
        <p:blipFill>
          <a:blip r:embed="rId3"/>
          <a:stretch>
            <a:fillRect/>
          </a:stretch>
        </p:blipFill>
        <p:spPr>
          <a:xfrm>
            <a:off x="1634392" y="573298"/>
            <a:ext cx="6030129" cy="1608034"/>
          </a:xfrm>
          <a:prstGeom prst="rect">
            <a:avLst/>
          </a:prstGeom>
        </p:spPr>
      </p:pic>
    </p:spTree>
    <p:extLst>
      <p:ext uri="{BB962C8B-B14F-4D97-AF65-F5344CB8AC3E}">
        <p14:creationId xmlns:p14="http://schemas.microsoft.com/office/powerpoint/2010/main" val="1889266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body" idx="1"/>
          </p:nvPr>
        </p:nvSpPr>
        <p:spPr>
          <a:xfrm>
            <a:off x="1777350" y="-12731"/>
            <a:ext cx="5589300" cy="1728516"/>
          </a:xfrm>
          <a:prstGeom prst="rect">
            <a:avLst/>
          </a:prstGeom>
        </p:spPr>
        <p:txBody>
          <a:bodyPr spcFirstLastPara="1" wrap="square" lIns="0" tIns="0" rIns="0" bIns="0" anchor="t" anchorCtr="0">
            <a:noAutofit/>
          </a:bodyPr>
          <a:lstStyle/>
          <a:p>
            <a:pPr marL="0"/>
            <a:r>
              <a:rPr lang="en-US" sz="4800" b="1" dirty="0">
                <a:solidFill>
                  <a:srgbClr val="F44C00"/>
                </a:solidFill>
              </a:rPr>
              <a:t>4. Attendance Will Normalize </a:t>
            </a:r>
          </a:p>
        </p:txBody>
      </p:sp>
      <p:sp>
        <p:nvSpPr>
          <p:cNvPr id="2" name="TextBox 1">
            <a:extLst>
              <a:ext uri="{FF2B5EF4-FFF2-40B4-BE49-F238E27FC236}">
                <a16:creationId xmlns:a16="http://schemas.microsoft.com/office/drawing/2014/main" id="{AF098A6D-1523-3B1B-4678-F123C8FA8DC5}"/>
              </a:ext>
            </a:extLst>
          </p:cNvPr>
          <p:cNvSpPr txBox="1"/>
          <p:nvPr/>
        </p:nvSpPr>
        <p:spPr>
          <a:xfrm>
            <a:off x="1777350" y="1952946"/>
            <a:ext cx="1828800" cy="2769989"/>
          </a:xfrm>
          <a:prstGeom prst="rect">
            <a:avLst/>
          </a:prstGeom>
          <a:noFill/>
        </p:spPr>
        <p:txBody>
          <a:bodyPr wrap="square" rtlCol="0">
            <a:spAutoFit/>
          </a:bodyPr>
          <a:lstStyle/>
          <a:p>
            <a:pPr marL="0"/>
            <a:r>
              <a:rPr lang="en-US" sz="3200" b="1" dirty="0">
                <a:solidFill>
                  <a:srgbClr val="F44C00"/>
                </a:solidFill>
              </a:rPr>
              <a:t>(and You’ll Have </a:t>
            </a:r>
          </a:p>
          <a:p>
            <a:pPr marL="0"/>
            <a:r>
              <a:rPr lang="en-US" sz="3200" b="1" dirty="0">
                <a:solidFill>
                  <a:srgbClr val="F44C00"/>
                </a:solidFill>
              </a:rPr>
              <a:t>a New Church)</a:t>
            </a:r>
          </a:p>
          <a:p>
            <a:endParaRPr lang="en-US" dirty="0"/>
          </a:p>
        </p:txBody>
      </p:sp>
      <p:pic>
        <p:nvPicPr>
          <p:cNvPr id="4" name="Picture 3" descr="Text&#10;&#10;Description automatically generated">
            <a:extLst>
              <a:ext uri="{FF2B5EF4-FFF2-40B4-BE49-F238E27FC236}">
                <a16:creationId xmlns:a16="http://schemas.microsoft.com/office/drawing/2014/main" id="{3F6AC0E2-2445-BA3A-EB7B-6C3E206390B0}"/>
              </a:ext>
            </a:extLst>
          </p:cNvPr>
          <p:cNvPicPr>
            <a:picLocks noChangeAspect="1"/>
          </p:cNvPicPr>
          <p:nvPr/>
        </p:nvPicPr>
        <p:blipFill>
          <a:blip r:embed="rId3"/>
          <a:stretch>
            <a:fillRect/>
          </a:stretch>
        </p:blipFill>
        <p:spPr>
          <a:xfrm>
            <a:off x="4167187" y="1715785"/>
            <a:ext cx="3743914" cy="3176245"/>
          </a:xfrm>
          <a:prstGeom prst="rect">
            <a:avLst/>
          </a:prstGeom>
        </p:spPr>
      </p:pic>
    </p:spTree>
    <p:extLst>
      <p:ext uri="{BB962C8B-B14F-4D97-AF65-F5344CB8AC3E}">
        <p14:creationId xmlns:p14="http://schemas.microsoft.com/office/powerpoint/2010/main" val="697718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body" idx="1"/>
          </p:nvPr>
        </p:nvSpPr>
        <p:spPr>
          <a:xfrm>
            <a:off x="1777350" y="3345629"/>
            <a:ext cx="5589300" cy="2293868"/>
          </a:xfrm>
          <a:prstGeom prst="rect">
            <a:avLst/>
          </a:prstGeom>
        </p:spPr>
        <p:txBody>
          <a:bodyPr spcFirstLastPara="1" wrap="square" lIns="0" tIns="0" rIns="0" bIns="0" anchor="t" anchorCtr="0">
            <a:noAutofit/>
          </a:bodyPr>
          <a:lstStyle/>
          <a:p>
            <a:pPr marL="640080" indent="-640080" algn="l"/>
            <a:r>
              <a:rPr lang="en-US" sz="3600" b="1" dirty="0">
                <a:solidFill>
                  <a:srgbClr val="F44C00"/>
                </a:solidFill>
              </a:rPr>
              <a:t>5.	Hybrid Church Will Simply Become Church</a:t>
            </a:r>
          </a:p>
        </p:txBody>
      </p:sp>
      <p:pic>
        <p:nvPicPr>
          <p:cNvPr id="5" name="Picture 4" descr="A group of people in a church&#10;&#10;Description automatically generated">
            <a:extLst>
              <a:ext uri="{FF2B5EF4-FFF2-40B4-BE49-F238E27FC236}">
                <a16:creationId xmlns:a16="http://schemas.microsoft.com/office/drawing/2014/main" id="{CA418033-0850-BE4A-A7C5-2E6C8C7A4825}"/>
              </a:ext>
            </a:extLst>
          </p:cNvPr>
          <p:cNvPicPr>
            <a:picLocks noChangeAspect="1"/>
          </p:cNvPicPr>
          <p:nvPr/>
        </p:nvPicPr>
        <p:blipFill>
          <a:blip r:embed="rId3"/>
          <a:stretch>
            <a:fillRect/>
          </a:stretch>
        </p:blipFill>
        <p:spPr>
          <a:xfrm>
            <a:off x="1885575" y="323400"/>
            <a:ext cx="5372850" cy="3022228"/>
          </a:xfrm>
          <a:prstGeom prst="rect">
            <a:avLst/>
          </a:prstGeom>
        </p:spPr>
      </p:pic>
    </p:spTree>
    <p:extLst>
      <p:ext uri="{BB962C8B-B14F-4D97-AF65-F5344CB8AC3E}">
        <p14:creationId xmlns:p14="http://schemas.microsoft.com/office/powerpoint/2010/main" val="444564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6"/>
          <p:cNvSpPr txBox="1">
            <a:spLocks noGrp="1"/>
          </p:cNvSpPr>
          <p:nvPr>
            <p:ph type="body" idx="1"/>
          </p:nvPr>
        </p:nvSpPr>
        <p:spPr>
          <a:xfrm>
            <a:off x="2106123" y="633089"/>
            <a:ext cx="5589300" cy="2088129"/>
          </a:xfrm>
          <a:prstGeom prst="rect">
            <a:avLst/>
          </a:prstGeom>
        </p:spPr>
        <p:txBody>
          <a:bodyPr spcFirstLastPara="1" wrap="square" lIns="0" tIns="0" rIns="0" bIns="0" anchor="t" anchorCtr="0">
            <a:noAutofit/>
          </a:bodyPr>
          <a:lstStyle/>
          <a:p>
            <a:pPr marL="640080" indent="-640080" algn="l"/>
            <a:r>
              <a:rPr lang="en-US" sz="3600" b="1" dirty="0">
                <a:solidFill>
                  <a:srgbClr val="F44C00"/>
                </a:solidFill>
              </a:rPr>
              <a:t>6.	In-Person Will Become More Personal</a:t>
            </a:r>
          </a:p>
        </p:txBody>
      </p:sp>
      <p:pic>
        <p:nvPicPr>
          <p:cNvPr id="3" name="Picture 2" descr="A picture containing person, person, outdoor&#10;&#10;Description automatically generated">
            <a:extLst>
              <a:ext uri="{FF2B5EF4-FFF2-40B4-BE49-F238E27FC236}">
                <a16:creationId xmlns:a16="http://schemas.microsoft.com/office/drawing/2014/main" id="{D8EBEFA7-B809-7737-8E14-0A922A77915F}"/>
              </a:ext>
            </a:extLst>
          </p:cNvPr>
          <p:cNvPicPr>
            <a:picLocks noChangeAspect="1"/>
          </p:cNvPicPr>
          <p:nvPr/>
        </p:nvPicPr>
        <p:blipFill>
          <a:blip r:embed="rId3"/>
          <a:stretch>
            <a:fillRect/>
          </a:stretch>
        </p:blipFill>
        <p:spPr>
          <a:xfrm>
            <a:off x="2709799" y="2607617"/>
            <a:ext cx="3413910" cy="2176005"/>
          </a:xfrm>
          <a:prstGeom prst="rect">
            <a:avLst/>
          </a:prstGeom>
        </p:spPr>
      </p:pic>
    </p:spTree>
    <p:extLst>
      <p:ext uri="{BB962C8B-B14F-4D97-AF65-F5344CB8AC3E}">
        <p14:creationId xmlns:p14="http://schemas.microsoft.com/office/powerpoint/2010/main" val="686393489"/>
      </p:ext>
    </p:extLst>
  </p:cSld>
  <p:clrMapOvr>
    <a:masterClrMapping/>
  </p:clrMapOvr>
</p:sld>
</file>

<file path=ppt/theme/theme1.xml><?xml version="1.0" encoding="utf-8"?>
<a:theme xmlns:a="http://schemas.openxmlformats.org/drawingml/2006/main" name="Alonso template">
  <a:themeElements>
    <a:clrScheme name="Custom 11">
      <a:dk1>
        <a:srgbClr val="000000"/>
      </a:dk1>
      <a:lt1>
        <a:srgbClr val="D7ECF5"/>
      </a:lt1>
      <a:dk2>
        <a:srgbClr val="BEE0FF"/>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34511656-D84C-EF45-846A-4378E4C94A56}" vid="{2493E352-00FC-E84A-8A56-8EB80AA619F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11309</TotalTime>
  <Words>3457</Words>
  <Application>Microsoft Office PowerPoint</Application>
  <PresentationFormat>On-screen Show (16:9)</PresentationFormat>
  <Paragraphs>312</Paragraphs>
  <Slides>25</Slides>
  <Notes>25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Fira Sans SemiBold</vt:lpstr>
      <vt:lpstr>Arial</vt:lpstr>
      <vt:lpstr>Trebuchet MS</vt:lpstr>
      <vt:lpstr>Calibri</vt:lpstr>
      <vt:lpstr>Fira Sans Light</vt:lpstr>
      <vt:lpstr>Fira Sans Medium</vt:lpstr>
      <vt:lpstr>Alonso template</vt:lpstr>
      <vt:lpstr>Custom Design</vt:lpstr>
      <vt:lpstr>1_Custom Design</vt:lpstr>
      <vt:lpstr>PowerPoint Presentation</vt:lpstr>
      <vt:lpstr>PowerPoint Presentation</vt:lpstr>
      <vt:lpstr>12 Disruptive Church Trends That Will Rule (and The Post-Pandemic Era)  * source: Carey Nieuwhof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Resources</vt:lpstr>
      <vt:lpstr>Seven Traits  of Pastoral Ministry  for the  Future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Diane Venzera</dc:creator>
  <cp:lastModifiedBy>Anna Harvey</cp:lastModifiedBy>
  <cp:revision>291</cp:revision>
  <dcterms:created xsi:type="dcterms:W3CDTF">2022-05-08T13:59:18Z</dcterms:created>
  <dcterms:modified xsi:type="dcterms:W3CDTF">2025-05-26T22:24:23Z</dcterms:modified>
</cp:coreProperties>
</file>