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346"/>
    <a:srgbClr val="D4DDFE"/>
    <a:srgbClr val="D5DEFF"/>
    <a:srgbClr val="F6F7FF"/>
    <a:srgbClr val="DBDCE5"/>
    <a:srgbClr val="F0F1FB"/>
    <a:srgbClr val="DFE1F6"/>
    <a:srgbClr val="EEEFF5"/>
    <a:srgbClr val="DFE1EF"/>
    <a:srgbClr val="A9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3020" autoAdjust="0"/>
  </p:normalViewPr>
  <p:slideViewPr>
    <p:cSldViewPr snapToGrid="0">
      <p:cViewPr varScale="1">
        <p:scale>
          <a:sx n="71" d="100"/>
          <a:sy n="71" d="100"/>
        </p:scale>
        <p:origin x="1699" y="67"/>
      </p:cViewPr>
      <p:guideLst>
        <p:guide orient="horz" pos="1416"/>
        <p:guide orient="horz" pos="10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4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2BE22-BCF5-218A-BCDB-9D6463B9A4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6B9B-3CD0-9D38-9EB7-8FC9403B85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2055-8DBD-6042-92AC-66DE479F90DE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5B14E-D4D7-1E40-CD23-AE797C236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73A30-F0E7-1854-D7A5-7F568CB33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43A2A-6559-1747-976A-DC26AF7BB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E50A-AB77-49BE-9076-23C4C8D08BB2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9883-B744-4FDD-8623-D69A66650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10010"/>
            <a:ext cx="8874306" cy="3585753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4502448"/>
            <a:ext cx="8874306" cy="1441152"/>
          </a:xfr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 descr="preencoded.png">
            <a:extLst>
              <a:ext uri="{FF2B5EF4-FFF2-40B4-BE49-F238E27FC236}">
                <a16:creationId xmlns:a16="http://schemas.microsoft.com/office/drawing/2014/main" id="{056E6431-5C32-6197-AA1B-376379431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8A9E30-DD50-8CF6-982F-9900C57AA86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72106"/>
          <a:stretch>
            <a:fillRect/>
          </a:stretch>
        </p:blipFill>
        <p:spPr>
          <a:xfrm>
            <a:off x="-1" y="4945020"/>
            <a:ext cx="5304866" cy="1912980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B31B01D-6799-48A5-28CB-18D05984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25221-A778-8D2D-4131-4EB7C15E96F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95401" y="3429000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7982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9C2DFFA-1F01-A357-525E-918DEE3CFF3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79827" y="3444611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CC1D31-1A58-0955-7050-EC12CA42AF9F}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33EBEA4-E496-D277-9742-756CF63AE6A6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D4F8D5-4E6F-402B-2B42-248D213930DD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0B88FFF6-96F4-A5EC-5FA7-28B793F760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27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949977" cy="162377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5596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BCCCB2B0-FA91-2B00-07E8-454DF4E8C89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45734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C208DBEE-F3AC-002B-D94F-58BCDF0827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2514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AB6090E-B445-CAD9-6D75-F89A9C01394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88164" y="42291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00527DBE-FAF9-7AE6-659C-035A7089777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B205B4BA-3FDF-ACE5-FC20-17EE755268B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57344" y="4229100"/>
            <a:ext cx="500634" cy="50063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07B586C0-CA7D-6A7A-4BE7-8EC9D8C635E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514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279400"/>
            <a:ext cx="8874306" cy="3251571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3837656"/>
            <a:ext cx="8874306" cy="207615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108B6DF-70B6-3DE6-4253-3C4926B86A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8A5B9066-F7A6-6231-330D-A498C543A6A1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e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B13D922-479E-0DC1-5C55-F4D7A550448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62" y="2476500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9443615E-62BC-2D46-B8BA-FD3A72B7BAB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388164" y="3484562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CBD4E95C-EAA1-DCCF-D975-37EE3FBD915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255962" y="3484562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EF5E933-304E-1D0F-2544-A608B4EE087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388164" y="4492625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03014695-7138-84E3-3225-87977FD8E4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492625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53F7E88-2097-D325-6D72-678AA2F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1542C44-78F9-C385-BA13-32EF29E32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3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E3F465DB-04AD-D2AA-978D-7B88D2F319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74970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379A3659-EC2D-312F-1FA2-2C3208B35D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54537" y="2487613"/>
            <a:ext cx="2604092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D8352836-701E-DDA9-602B-1CF2FD54A7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2B9A4520-E4E7-3735-9AA4-F886868CDA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74967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2ED3CCCC-5B50-BA18-C9CF-82C1113391F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4534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9446AE-6E14-9EAD-CCAA-C1EC91FDA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4945" b="66188"/>
          <a:stretch>
            <a:fillRect/>
          </a:stretch>
        </p:blipFill>
        <p:spPr>
          <a:xfrm>
            <a:off x="7730504" y="4539146"/>
            <a:ext cx="4461496" cy="2318855"/>
          </a:xfrm>
          <a:custGeom>
            <a:avLst/>
            <a:gdLst>
              <a:gd name="connsiteX0" fmla="*/ 0 w 4461496"/>
              <a:gd name="connsiteY0" fmla="*/ 0 h 2318855"/>
              <a:gd name="connsiteX1" fmla="*/ 4461496 w 4461496"/>
              <a:gd name="connsiteY1" fmla="*/ 0 h 2318855"/>
              <a:gd name="connsiteX2" fmla="*/ 4461496 w 4461496"/>
              <a:gd name="connsiteY2" fmla="*/ 2318855 h 2318855"/>
              <a:gd name="connsiteX3" fmla="*/ 0 w 4461496"/>
              <a:gd name="connsiteY3" fmla="*/ 2318855 h 231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1496" h="2318855">
                <a:moveTo>
                  <a:pt x="0" y="0"/>
                </a:moveTo>
                <a:lnTo>
                  <a:pt x="4461496" y="0"/>
                </a:lnTo>
                <a:lnTo>
                  <a:pt x="4461496" y="2318855"/>
                </a:lnTo>
                <a:lnTo>
                  <a:pt x="0" y="2318855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788B2DA-5890-0F11-581C-A9189E008CE1}"/>
              </a:ext>
            </a:extLst>
          </p:cNvPr>
          <p:cNvGrpSpPr/>
          <p:nvPr userDrawn="1"/>
        </p:nvGrpSpPr>
        <p:grpSpPr>
          <a:xfrm rot="5400000">
            <a:off x="10058034" y="23582"/>
            <a:ext cx="2133966" cy="2133966"/>
            <a:chOff x="9654699" y="2229295"/>
            <a:chExt cx="2133966" cy="2133966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0B013B-DCAB-56B5-B1A1-0962EFCDAD0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7E9164D-468F-6ABB-E014-8357739493B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17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AF34004-C8D7-0BF6-E972-61781179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D9C1F6F0-4FC6-1160-0C8F-975ECDECAF3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7496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EF1040F-3507-9529-F7BA-DEF2138BAC8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454534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F93679A-06AD-D46C-BEB8-62FEE039D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6320" r="60054"/>
          <a:stretch>
            <a:fillRect/>
          </a:stretch>
        </p:blipFill>
        <p:spPr>
          <a:xfrm>
            <a:off x="9452531" y="0"/>
            <a:ext cx="2739468" cy="3681345"/>
          </a:xfrm>
          <a:custGeom>
            <a:avLst/>
            <a:gdLst>
              <a:gd name="connsiteX0" fmla="*/ 0 w 2739468"/>
              <a:gd name="connsiteY0" fmla="*/ 0 h 3681345"/>
              <a:gd name="connsiteX1" fmla="*/ 2739468 w 2739468"/>
              <a:gd name="connsiteY1" fmla="*/ 0 h 3681345"/>
              <a:gd name="connsiteX2" fmla="*/ 2739468 w 2739468"/>
              <a:gd name="connsiteY2" fmla="*/ 3681345 h 3681345"/>
              <a:gd name="connsiteX3" fmla="*/ 0 w 2739468"/>
              <a:gd name="connsiteY3" fmla="*/ 3681345 h 368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9468" h="3681345">
                <a:moveTo>
                  <a:pt x="0" y="0"/>
                </a:moveTo>
                <a:lnTo>
                  <a:pt x="2739468" y="0"/>
                </a:lnTo>
                <a:lnTo>
                  <a:pt x="2739468" y="3681345"/>
                </a:lnTo>
                <a:lnTo>
                  <a:pt x="0" y="3681345"/>
                </a:lnTo>
                <a:close/>
              </a:path>
            </a:pathLst>
          </a:custGeo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504F2DB4-4E28-277B-9867-CFC84603650B}"/>
              </a:ext>
            </a:extLst>
          </p:cNvPr>
          <p:cNvSpPr/>
          <p:nvPr userDrawn="1"/>
        </p:nvSpPr>
        <p:spPr>
          <a:xfrm>
            <a:off x="0" y="4094798"/>
            <a:ext cx="1057676" cy="2115352"/>
          </a:xfrm>
          <a:custGeom>
            <a:avLst/>
            <a:gdLst>
              <a:gd name="connsiteX0" fmla="*/ 0 w 1057676"/>
              <a:gd name="connsiteY0" fmla="*/ 0 h 2115352"/>
              <a:gd name="connsiteX1" fmla="*/ 1057676 w 1057676"/>
              <a:gd name="connsiteY1" fmla="*/ 1057676 h 2115352"/>
              <a:gd name="connsiteX2" fmla="*/ 0 w 1057676"/>
              <a:gd name="connsiteY2" fmla="*/ 2115352 h 211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7676" h="2115352">
                <a:moveTo>
                  <a:pt x="0" y="0"/>
                </a:moveTo>
                <a:cubicBezTo>
                  <a:pt x="584138" y="0"/>
                  <a:pt x="1057676" y="473538"/>
                  <a:pt x="1057676" y="1057676"/>
                </a:cubicBezTo>
                <a:cubicBezTo>
                  <a:pt x="1057676" y="1641814"/>
                  <a:pt x="584138" y="2115352"/>
                  <a:pt x="0" y="21153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73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 o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433915" cy="1695777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2" y="2743200"/>
            <a:ext cx="3657598" cy="3187700"/>
          </a:xfrm>
        </p:spPr>
        <p:txBody>
          <a:bodyPr lIns="0" tIns="0" rIns="0" bIns="0">
            <a:noAutofit/>
          </a:bodyPr>
          <a:lstStyle>
            <a:lvl1pPr marL="285750" indent="-283464"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DEDCEA88-E3F7-FC47-F274-E58409CC4E7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7407" y="1054099"/>
            <a:ext cx="5657793" cy="4889501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SmartArt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365DF2-FE3C-3232-AB75-C282AFD43D64}"/>
              </a:ext>
            </a:extLst>
          </p:cNvPr>
          <p:cNvSpPr/>
          <p:nvPr userDrawn="1"/>
        </p:nvSpPr>
        <p:spPr>
          <a:xfrm>
            <a:off x="9638466" y="3991499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20871AE-D105-49BC-6CB6-BC68EC55D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6" name="Freeform 15">
            <a:extLst>
              <a:ext uri="{FF2B5EF4-FFF2-40B4-BE49-F238E27FC236}">
                <a16:creationId xmlns:a16="http://schemas.microsoft.com/office/drawing/2014/main" id="{39644024-6839-A3FA-9801-8CE700F9EC99}"/>
              </a:ext>
            </a:extLst>
          </p:cNvPr>
          <p:cNvSpPr/>
          <p:nvPr userDrawn="1"/>
        </p:nvSpPr>
        <p:spPr>
          <a:xfrm>
            <a:off x="10198293" y="4875419"/>
            <a:ext cx="1993707" cy="1982581"/>
          </a:xfrm>
          <a:custGeom>
            <a:avLst/>
            <a:gdLst>
              <a:gd name="connsiteX0" fmla="*/ 1993707 w 1993707"/>
              <a:gd name="connsiteY0" fmla="*/ 1952030 h 1982581"/>
              <a:gd name="connsiteX1" fmla="*/ 1993707 w 1993707"/>
              <a:gd name="connsiteY1" fmla="*/ 1982581 h 1982581"/>
              <a:gd name="connsiteX2" fmla="*/ 1965515 w 1993707"/>
              <a:gd name="connsiteY2" fmla="*/ 1982581 h 1982581"/>
              <a:gd name="connsiteX3" fmla="*/ 1974866 w 1993707"/>
              <a:gd name="connsiteY3" fmla="*/ 1974866 h 1982581"/>
              <a:gd name="connsiteX4" fmla="*/ 1346200 w 1993707"/>
              <a:gd name="connsiteY4" fmla="*/ 0 h 1982581"/>
              <a:gd name="connsiteX5" fmla="*/ 1987879 w 1993707"/>
              <a:gd name="connsiteY5" fmla="*/ 162479 h 1982581"/>
              <a:gd name="connsiteX6" fmla="*/ 1993707 w 1993707"/>
              <a:gd name="connsiteY6" fmla="*/ 166020 h 1982581"/>
              <a:gd name="connsiteX7" fmla="*/ 1993707 w 1993707"/>
              <a:gd name="connsiteY7" fmla="*/ 740369 h 1982581"/>
              <a:gd name="connsiteX8" fmla="*/ 1974866 w 1993707"/>
              <a:gd name="connsiteY8" fmla="*/ 717533 h 1982581"/>
              <a:gd name="connsiteX9" fmla="*/ 1346199 w 1993707"/>
              <a:gd name="connsiteY9" fmla="*/ 457130 h 1982581"/>
              <a:gd name="connsiteX10" fmla="*/ 457130 w 1993707"/>
              <a:gd name="connsiteY10" fmla="*/ 1346199 h 1982581"/>
              <a:gd name="connsiteX11" fmla="*/ 717532 w 1993707"/>
              <a:gd name="connsiteY11" fmla="*/ 1974866 h 1982581"/>
              <a:gd name="connsiteX12" fmla="*/ 726883 w 1993707"/>
              <a:gd name="connsiteY12" fmla="*/ 1982581 h 1982581"/>
              <a:gd name="connsiteX13" fmla="*/ 159927 w 1993707"/>
              <a:gd name="connsiteY13" fmla="*/ 1982581 h 1982581"/>
              <a:gd name="connsiteX14" fmla="*/ 105791 w 1993707"/>
              <a:gd name="connsiteY14" fmla="*/ 1870202 h 1982581"/>
              <a:gd name="connsiteX15" fmla="*/ 0 w 1993707"/>
              <a:gd name="connsiteY15" fmla="*/ 1346200 h 1982581"/>
              <a:gd name="connsiteX16" fmla="*/ 1346200 w 1993707"/>
              <a:gd name="connsiteY16" fmla="*/ 0 h 198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3707" h="1982581">
                <a:moveTo>
                  <a:pt x="1993707" y="1952030"/>
                </a:moveTo>
                <a:lnTo>
                  <a:pt x="1993707" y="1982581"/>
                </a:lnTo>
                <a:lnTo>
                  <a:pt x="1965515" y="1982581"/>
                </a:lnTo>
                <a:lnTo>
                  <a:pt x="1974866" y="1974866"/>
                </a:lnTo>
                <a:close/>
                <a:moveTo>
                  <a:pt x="1346200" y="0"/>
                </a:moveTo>
                <a:cubicBezTo>
                  <a:pt x="1578539" y="0"/>
                  <a:pt x="1797131" y="58859"/>
                  <a:pt x="1987879" y="162479"/>
                </a:cubicBezTo>
                <a:lnTo>
                  <a:pt x="1993707" y="166020"/>
                </a:lnTo>
                <a:lnTo>
                  <a:pt x="1993707" y="740369"/>
                </a:lnTo>
                <a:lnTo>
                  <a:pt x="1974866" y="717533"/>
                </a:lnTo>
                <a:cubicBezTo>
                  <a:pt x="1813976" y="556643"/>
                  <a:pt x="1591708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591709"/>
                  <a:pt x="556643" y="1813976"/>
                  <a:pt x="717532" y="1974866"/>
                </a:cubicBezTo>
                <a:lnTo>
                  <a:pt x="726883" y="1982581"/>
                </a:lnTo>
                <a:lnTo>
                  <a:pt x="159927" y="1982581"/>
                </a:lnTo>
                <a:lnTo>
                  <a:pt x="105791" y="1870202"/>
                </a:lnTo>
                <a:cubicBezTo>
                  <a:pt x="37670" y="1709145"/>
                  <a:pt x="0" y="1532072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1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9A77AE4-6D69-28DE-CC84-F7991882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2" name="Object 1" descr="preencoded.png">
            <a:extLst>
              <a:ext uri="{FF2B5EF4-FFF2-40B4-BE49-F238E27FC236}">
                <a16:creationId xmlns:a16="http://schemas.microsoft.com/office/drawing/2014/main" id="{269C21E5-B8EE-7438-A771-34BC8006E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57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</a:extLst>
          </p:cNvPr>
          <p:cNvSpPr/>
          <p:nvPr userDrawn="1"/>
        </p:nvSpPr>
        <p:spPr>
          <a:xfrm>
            <a:off x="9363677" y="152331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</a:extLst>
          </p:cNvPr>
          <p:cNvSpPr/>
          <p:nvPr userDrawn="1"/>
        </p:nvSpPr>
        <p:spPr>
          <a:xfrm>
            <a:off x="8907309" y="13652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D5364683-E8FF-8D94-04BD-2DF0086DB12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B1592037-0F29-1473-3EA8-7A7812DF3A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CE6D5275-4C73-11F2-4948-8DD43F836F7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FDF0F72F-56B8-7E37-B80A-49A9D92550A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73895"/>
          <a:stretch>
            <a:fillRect/>
          </a:stretch>
        </p:blipFill>
        <p:spPr>
          <a:xfrm>
            <a:off x="3459002" y="4945020"/>
            <a:ext cx="7328137" cy="1912980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6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491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7309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8" r:id="rId4"/>
    <p:sldLayoutId id="2147483669" r:id="rId5"/>
    <p:sldLayoutId id="2147483670" r:id="rId6"/>
    <p:sldLayoutId id="2147483672" r:id="rId7"/>
    <p:sldLayoutId id="2147483675" r:id="rId8"/>
    <p:sldLayoutId id="2147483671" r:id="rId9"/>
    <p:sldLayoutId id="2147483673" r:id="rId10"/>
    <p:sldLayoutId id="2147483677" r:id="rId11"/>
    <p:sldLayoutId id="2147483676" r:id="rId12"/>
    <p:sldLayoutId id="214748365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15D2-7F57-AF2A-38D7-558098789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7922"/>
            <a:ext cx="9691832" cy="2228128"/>
          </a:xfrm>
        </p:spPr>
        <p:txBody>
          <a:bodyPr/>
          <a:lstStyle/>
          <a:p>
            <a:pPr algn="r"/>
            <a:r>
              <a:rPr lang="en-US" sz="6000" dirty="0"/>
              <a:t>New Host </a:t>
            </a:r>
            <a:br>
              <a:rPr lang="en-US" sz="6000" dirty="0"/>
            </a:br>
            <a:r>
              <a:rPr lang="en-US" sz="6000" dirty="0"/>
              <a:t>Orientation and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6B039-AD11-C061-6CE2-7424121FE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112" y="3090800"/>
            <a:ext cx="8824720" cy="159274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What Is</a:t>
            </a:r>
            <a:r>
              <a:rPr lang="en-US" sz="2800" b="0" spc="-3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US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a </a:t>
            </a:r>
            <a:r>
              <a:rPr lang="en-US" sz="2800" b="0" spc="-1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Unity</a:t>
            </a:r>
            <a:r>
              <a:rPr lang="en-US" sz="2800" b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US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SpiritGroup?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What does a Unity SpiritGroup HOST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800" b="0" spc="-1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People</a:t>
            </a:r>
            <a:r>
              <a:rPr lang="en-CA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CA" sz="2800" b="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&amp;</a:t>
            </a:r>
            <a:r>
              <a:rPr lang="en-CA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CA" sz="2800" b="0" spc="-2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Resources</a:t>
            </a:r>
            <a:r>
              <a:rPr lang="en-CA" sz="2800" b="0" spc="1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CA" sz="2800" b="0" spc="-3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to</a:t>
            </a:r>
            <a:r>
              <a:rPr lang="en-CA" sz="2800" b="0" spc="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 </a:t>
            </a:r>
            <a:r>
              <a:rPr lang="en-CA" sz="2800" b="0" spc="-5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Franklin Gothic Book"/>
              </a:rPr>
              <a:t>Help</a:t>
            </a:r>
            <a:endParaRPr lang="en-US" sz="2800" b="0" spc="-5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Franklin Gothic Book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04951-905B-EA5E-E35F-AD1F48C9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112" y="303324"/>
            <a:ext cx="2074624" cy="16596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182365-72C7-19D6-B23F-EE2DE6AC3EE7}"/>
              </a:ext>
            </a:extLst>
          </p:cNvPr>
          <p:cNvSpPr txBox="1"/>
          <p:nvPr/>
        </p:nvSpPr>
        <p:spPr>
          <a:xfrm>
            <a:off x="925835" y="4941116"/>
            <a:ext cx="9208066" cy="159274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ts val="4000"/>
              </a:lnSpc>
            </a:pPr>
            <a:r>
              <a:rPr lang="en-CA" sz="2800" dirty="0">
                <a:ln w="0"/>
                <a:latin typeface="Roboto" panose="02000000000000000000" pitchFamily="2" charset="0"/>
                <a:ea typeface="Roboto" panose="02000000000000000000" pitchFamily="2" charset="0"/>
              </a:rPr>
              <a:t>Join us online to learn about this and so much more!</a:t>
            </a:r>
          </a:p>
          <a:p>
            <a:pPr>
              <a:lnSpc>
                <a:spcPts val="4000"/>
              </a:lnSpc>
            </a:pPr>
            <a:r>
              <a:rPr lang="en-US" sz="2800" dirty="0">
                <a:ln w="0"/>
                <a:latin typeface="Roboto" panose="02000000000000000000" pitchFamily="2" charset="0"/>
              </a:rPr>
              <a:t>Thursday, 11 January 2024, 6:30 – 9:00 p.m. ET</a:t>
            </a:r>
          </a:p>
          <a:p>
            <a:pPr>
              <a:lnSpc>
                <a:spcPts val="4000"/>
              </a:lnSpc>
            </a:pPr>
            <a:r>
              <a:rPr lang="en-CA" sz="2800" dirty="0">
                <a:ln w="0"/>
                <a:latin typeface="Roboto" panose="02000000000000000000" pitchFamily="2" charset="0"/>
                <a:ea typeface="Roboto" panose="02000000000000000000" pitchFamily="2" charset="0"/>
              </a:rPr>
              <a:t>Register on Unity Canada website, </a:t>
            </a:r>
            <a:r>
              <a:rPr lang="en-CA" sz="2800" i="1" dirty="0">
                <a:ln w="0"/>
                <a:latin typeface="Roboto" panose="02000000000000000000" pitchFamily="2" charset="0"/>
                <a:ea typeface="Roboto" panose="02000000000000000000" pitchFamily="2" charset="0"/>
              </a:rPr>
              <a:t>SpiritGroups Events</a:t>
            </a:r>
          </a:p>
        </p:txBody>
      </p:sp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rgbClr val="FFFFFF"/>
      </a:lt1>
      <a:dk2>
        <a:srgbClr val="455F51"/>
      </a:dk2>
      <a:lt2>
        <a:srgbClr val="38A0AE"/>
      </a:lt2>
      <a:accent1>
        <a:srgbClr val="EF9346"/>
      </a:accent1>
      <a:accent2>
        <a:srgbClr val="EF9346"/>
      </a:accent2>
      <a:accent3>
        <a:srgbClr val="EF9346"/>
      </a:accent3>
      <a:accent4>
        <a:srgbClr val="EF9346"/>
      </a:accent4>
      <a:accent5>
        <a:srgbClr val="EF9346"/>
      </a:accent5>
      <a:accent6>
        <a:srgbClr val="EF9346"/>
      </a:accent6>
      <a:hlink>
        <a:srgbClr val="EF9346"/>
      </a:hlink>
      <a:folHlink>
        <a:srgbClr val="EF9346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-presentation_tm03460604_Win32_SD_v8.pptx" id="{66635C4D-D4A9-4648-90D6-E45654B1E8E2}" vid="{94017650-3BB5-407C-BEF8-89944962ED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37CE065-66B7-4F0E-946A-AB3C0E5396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775E1D-CEA1-47AF-BBAA-C0FEE5CAA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229B82-2C15-48C7-81C4-60933CA1C9E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55</TotalTime>
  <Words>59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Roboto</vt:lpstr>
      <vt:lpstr>Office Theme</vt:lpstr>
      <vt:lpstr>New Host  Orientation and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Host Orientation and Training</dc:title>
  <dc:creator>Nancy Cherry</dc:creator>
  <cp:lastModifiedBy>Anna Harvey</cp:lastModifiedBy>
  <cp:revision>16</cp:revision>
  <dcterms:created xsi:type="dcterms:W3CDTF">2023-11-17T19:48:35Z</dcterms:created>
  <dcterms:modified xsi:type="dcterms:W3CDTF">2023-11-21T22:40:54Z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